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7" r:id="rId3"/>
    <p:sldId id="257" r:id="rId4"/>
    <p:sldId id="258" r:id="rId5"/>
    <p:sldId id="259" r:id="rId6"/>
    <p:sldId id="260" r:id="rId7"/>
    <p:sldId id="261" r:id="rId8"/>
    <p:sldId id="264" r:id="rId9"/>
    <p:sldId id="266" r:id="rId10"/>
    <p:sldId id="265" r:id="rId11"/>
  </p:sldIdLst>
  <p:sldSz cx="18288000" cy="10287000"/>
  <p:notesSz cx="6858000" cy="9144000"/>
  <p:embeddedFontLst>
    <p:embeddedFont>
      <p:font typeface="Klein" panose="020B0604020202020204" charset="0"/>
      <p:regular r:id="rId12"/>
    </p:embeddedFont>
    <p:embeddedFont>
      <p:font typeface="Klein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3" d="100"/>
          <a:sy n="43" d="100"/>
        </p:scale>
        <p:origin x="936" y="1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4.jpeg"/><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e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jpeg"/><Relationship Id="rId7"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p:cNvGrpSpPr/>
        <p:nvPr/>
      </p:nvGrpSpPr>
      <p:grpSpPr>
        <a:xfrm>
          <a:off x="0" y="0"/>
          <a:ext cx="0" cy="0"/>
          <a:chOff x="0" y="0"/>
          <a:chExt cx="0" cy="0"/>
        </a:xfrm>
      </p:grpSpPr>
      <p:sp>
        <p:nvSpPr>
          <p:cNvPr id="2" name="Freeform 2"/>
          <p:cNvSpPr/>
          <p:nvPr/>
        </p:nvSpPr>
        <p:spPr>
          <a:xfrm rot="-8898239">
            <a:off x="7535843" y="581246"/>
            <a:ext cx="6222797" cy="3609773"/>
          </a:xfrm>
          <a:custGeom>
            <a:avLst/>
            <a:gdLst/>
            <a:ahLst/>
            <a:cxnLst/>
            <a:rect l="l" t="t" r="r" b="b"/>
            <a:pathLst>
              <a:path w="6222797" h="3609773">
                <a:moveTo>
                  <a:pt x="0" y="0"/>
                </a:moveTo>
                <a:lnTo>
                  <a:pt x="6222797" y="0"/>
                </a:lnTo>
                <a:lnTo>
                  <a:pt x="6222797" y="3609772"/>
                </a:lnTo>
                <a:lnTo>
                  <a:pt x="0" y="3609772"/>
                </a:lnTo>
                <a:lnTo>
                  <a:pt x="0" y="0"/>
                </a:lnTo>
                <a:close/>
              </a:path>
            </a:pathLst>
          </a:custGeom>
          <a:blipFill>
            <a:blip r:embed="rId2"/>
            <a:stretch>
              <a:fillRect l="-61560" t="-76529" b="-103029"/>
            </a:stretch>
          </a:blipFill>
        </p:spPr>
      </p:sp>
      <p:sp>
        <p:nvSpPr>
          <p:cNvPr id="3" name="Freeform 3"/>
          <p:cNvSpPr/>
          <p:nvPr/>
        </p:nvSpPr>
        <p:spPr>
          <a:xfrm>
            <a:off x="0" y="538088"/>
            <a:ext cx="9952658" cy="9990121"/>
          </a:xfrm>
          <a:custGeom>
            <a:avLst/>
            <a:gdLst/>
            <a:ahLst/>
            <a:cxnLst/>
            <a:rect l="l" t="t" r="r" b="b"/>
            <a:pathLst>
              <a:path w="9952658" h="9990121">
                <a:moveTo>
                  <a:pt x="0" y="0"/>
                </a:moveTo>
                <a:lnTo>
                  <a:pt x="9952658" y="0"/>
                </a:lnTo>
                <a:lnTo>
                  <a:pt x="9952658" y="9990121"/>
                </a:lnTo>
                <a:lnTo>
                  <a:pt x="0" y="9990121"/>
                </a:lnTo>
                <a:lnTo>
                  <a:pt x="0" y="0"/>
                </a:lnTo>
                <a:close/>
              </a:path>
            </a:pathLst>
          </a:custGeom>
          <a:blipFill>
            <a:blip r:embed="rId2"/>
            <a:stretch>
              <a:fillRect/>
            </a:stretch>
          </a:blipFill>
        </p:spPr>
      </p:sp>
      <p:sp>
        <p:nvSpPr>
          <p:cNvPr id="4" name="Freeform 4"/>
          <p:cNvSpPr/>
          <p:nvPr/>
        </p:nvSpPr>
        <p:spPr>
          <a:xfrm>
            <a:off x="8948312" y="1125336"/>
            <a:ext cx="9256267" cy="8593400"/>
          </a:xfrm>
          <a:custGeom>
            <a:avLst/>
            <a:gdLst/>
            <a:ahLst/>
            <a:cxnLst/>
            <a:rect l="l" t="t" r="r" b="b"/>
            <a:pathLst>
              <a:path w="10434363" h="9351798">
                <a:moveTo>
                  <a:pt x="0" y="0"/>
                </a:moveTo>
                <a:lnTo>
                  <a:pt x="10434364" y="0"/>
                </a:lnTo>
                <a:lnTo>
                  <a:pt x="10434364" y="9351798"/>
                </a:lnTo>
                <a:lnTo>
                  <a:pt x="0" y="9351798"/>
                </a:lnTo>
                <a:lnTo>
                  <a:pt x="0" y="0"/>
                </a:lnTo>
                <a:close/>
              </a:path>
            </a:pathLst>
          </a:custGeom>
          <a:blipFill>
            <a:blip r:embed="rId3"/>
            <a:stretch>
              <a:fillRect/>
            </a:stretch>
          </a:blipFill>
        </p:spPr>
      </p:sp>
      <p:grpSp>
        <p:nvGrpSpPr>
          <p:cNvPr id="5" name="Group 5"/>
          <p:cNvGrpSpPr/>
          <p:nvPr/>
        </p:nvGrpSpPr>
        <p:grpSpPr>
          <a:xfrm>
            <a:off x="1028700" y="7610298"/>
            <a:ext cx="4600988" cy="1648002"/>
            <a:chOff x="0" y="0"/>
            <a:chExt cx="1211783" cy="434042"/>
          </a:xfrm>
        </p:grpSpPr>
        <p:sp>
          <p:nvSpPr>
            <p:cNvPr id="6" name="Freeform 6"/>
            <p:cNvSpPr/>
            <p:nvPr/>
          </p:nvSpPr>
          <p:spPr>
            <a:xfrm>
              <a:off x="0" y="0"/>
              <a:ext cx="1211783" cy="434042"/>
            </a:xfrm>
            <a:custGeom>
              <a:avLst/>
              <a:gdLst/>
              <a:ahLst/>
              <a:cxnLst/>
              <a:rect l="l" t="t" r="r" b="b"/>
              <a:pathLst>
                <a:path w="1211783" h="434042">
                  <a:moveTo>
                    <a:pt x="143027" y="0"/>
                  </a:moveTo>
                  <a:lnTo>
                    <a:pt x="1068756" y="0"/>
                  </a:lnTo>
                  <a:cubicBezTo>
                    <a:pt x="1106689" y="0"/>
                    <a:pt x="1143069" y="15069"/>
                    <a:pt x="1169891" y="41891"/>
                  </a:cubicBezTo>
                  <a:cubicBezTo>
                    <a:pt x="1196714" y="68714"/>
                    <a:pt x="1211783" y="105094"/>
                    <a:pt x="1211783" y="143027"/>
                  </a:cubicBezTo>
                  <a:lnTo>
                    <a:pt x="1211783" y="291015"/>
                  </a:lnTo>
                  <a:cubicBezTo>
                    <a:pt x="1211783" y="370006"/>
                    <a:pt x="1147748" y="434042"/>
                    <a:pt x="1068756" y="434042"/>
                  </a:cubicBezTo>
                  <a:lnTo>
                    <a:pt x="143027" y="434042"/>
                  </a:lnTo>
                  <a:cubicBezTo>
                    <a:pt x="105094" y="434042"/>
                    <a:pt x="68714" y="418973"/>
                    <a:pt x="41891" y="392150"/>
                  </a:cubicBezTo>
                  <a:cubicBezTo>
                    <a:pt x="15069" y="365327"/>
                    <a:pt x="0" y="328948"/>
                    <a:pt x="0" y="291015"/>
                  </a:cubicBezTo>
                  <a:lnTo>
                    <a:pt x="0" y="143027"/>
                  </a:lnTo>
                  <a:cubicBezTo>
                    <a:pt x="0" y="105094"/>
                    <a:pt x="15069" y="68714"/>
                    <a:pt x="41891" y="41891"/>
                  </a:cubicBezTo>
                  <a:cubicBezTo>
                    <a:pt x="68714" y="15069"/>
                    <a:pt x="105094" y="0"/>
                    <a:pt x="143027" y="0"/>
                  </a:cubicBezTo>
                  <a:close/>
                </a:path>
              </a:pathLst>
            </a:custGeom>
            <a:solidFill>
              <a:srgbClr val="000000">
                <a:alpha val="0"/>
              </a:srgbClr>
            </a:solidFill>
            <a:ln w="19050" cap="rnd">
              <a:solidFill>
                <a:srgbClr val="FFFFFF"/>
              </a:solidFill>
              <a:prstDash val="solid"/>
              <a:round/>
            </a:ln>
          </p:spPr>
        </p:sp>
        <p:sp>
          <p:nvSpPr>
            <p:cNvPr id="7" name="TextBox 7"/>
            <p:cNvSpPr txBox="1"/>
            <p:nvPr/>
          </p:nvSpPr>
          <p:spPr>
            <a:xfrm>
              <a:off x="0" y="-38100"/>
              <a:ext cx="1211783" cy="472142"/>
            </a:xfrm>
            <a:prstGeom prst="rect">
              <a:avLst/>
            </a:prstGeom>
          </p:spPr>
          <p:txBody>
            <a:bodyPr lIns="50800" tIns="50800" rIns="50800" bIns="50800" rtlCol="0" anchor="ctr"/>
            <a:lstStyle/>
            <a:p>
              <a:pPr algn="ctr">
                <a:lnSpc>
                  <a:spcPts val="5159"/>
                </a:lnSpc>
              </a:pPr>
              <a:r>
                <a:rPr lang="en-US" sz="3999" spc="-219">
                  <a:solidFill>
                    <a:srgbClr val="FFFFFF"/>
                  </a:solidFill>
                  <a:latin typeface="Klein"/>
                  <a:ea typeface="Klein"/>
                  <a:cs typeface="Klein"/>
                  <a:sym typeface="Klein"/>
                </a:rPr>
                <a:t>BY VF MULAUDZI</a:t>
              </a:r>
            </a:p>
          </p:txBody>
        </p:sp>
      </p:grpSp>
      <p:sp>
        <p:nvSpPr>
          <p:cNvPr id="8" name="TextBox 8"/>
          <p:cNvSpPr txBox="1"/>
          <p:nvPr/>
        </p:nvSpPr>
        <p:spPr>
          <a:xfrm>
            <a:off x="1028700" y="4044801"/>
            <a:ext cx="8411926" cy="2057160"/>
          </a:xfrm>
          <a:prstGeom prst="rect">
            <a:avLst/>
          </a:prstGeom>
        </p:spPr>
        <p:txBody>
          <a:bodyPr lIns="0" tIns="0" rIns="0" bIns="0" rtlCol="0" anchor="t">
            <a:spAutoFit/>
          </a:bodyPr>
          <a:lstStyle/>
          <a:p>
            <a:pPr algn="l">
              <a:lnSpc>
                <a:spcPts val="14381"/>
              </a:lnSpc>
            </a:pPr>
            <a:r>
              <a:rPr lang="en-US" sz="18437" b="1" spc="-1143">
                <a:solidFill>
                  <a:srgbClr val="FFFFFF"/>
                </a:solidFill>
                <a:latin typeface="Klein Bold"/>
                <a:ea typeface="Klein Bold"/>
                <a:cs typeface="Klein Bold"/>
                <a:sym typeface="Klein Bold"/>
              </a:rPr>
              <a:t>COFFEE</a:t>
            </a:r>
          </a:p>
        </p:txBody>
      </p:sp>
      <p:sp>
        <p:nvSpPr>
          <p:cNvPr id="9" name="Freeform 9"/>
          <p:cNvSpPr/>
          <p:nvPr/>
        </p:nvSpPr>
        <p:spPr>
          <a:xfrm>
            <a:off x="15891127" y="8744258"/>
            <a:ext cx="1368173" cy="1562059"/>
          </a:xfrm>
          <a:custGeom>
            <a:avLst/>
            <a:gdLst/>
            <a:ahLst/>
            <a:cxnLst/>
            <a:rect l="l" t="t" r="r" b="b"/>
            <a:pathLst>
              <a:path w="1368173" h="1562059">
                <a:moveTo>
                  <a:pt x="0" y="0"/>
                </a:moveTo>
                <a:lnTo>
                  <a:pt x="1368173" y="0"/>
                </a:lnTo>
                <a:lnTo>
                  <a:pt x="1368173" y="1562059"/>
                </a:lnTo>
                <a:lnTo>
                  <a:pt x="0" y="1562059"/>
                </a:lnTo>
                <a:lnTo>
                  <a:pt x="0" y="0"/>
                </a:lnTo>
                <a:close/>
              </a:path>
            </a:pathLst>
          </a:custGeom>
          <a:blipFill>
            <a:blip r:embed="rId4"/>
            <a:stretch>
              <a:fillRect/>
            </a:stretch>
          </a:blipFill>
        </p:spPr>
      </p:sp>
      <p:sp>
        <p:nvSpPr>
          <p:cNvPr id="10" name="TextBox 10"/>
          <p:cNvSpPr txBox="1"/>
          <p:nvPr/>
        </p:nvSpPr>
        <p:spPr>
          <a:xfrm>
            <a:off x="1028700" y="5965677"/>
            <a:ext cx="7895451" cy="1019472"/>
          </a:xfrm>
          <a:prstGeom prst="rect">
            <a:avLst/>
          </a:prstGeom>
        </p:spPr>
        <p:txBody>
          <a:bodyPr lIns="0" tIns="0" rIns="0" bIns="0" rtlCol="0" anchor="t">
            <a:spAutoFit/>
          </a:bodyPr>
          <a:lstStyle/>
          <a:p>
            <a:pPr algn="l">
              <a:lnSpc>
                <a:spcPts val="7069"/>
              </a:lnSpc>
            </a:pPr>
            <a:r>
              <a:rPr lang="en-US" sz="9063" spc="-561" dirty="0">
                <a:solidFill>
                  <a:srgbClr val="FFFFFF"/>
                </a:solidFill>
                <a:latin typeface="Klein"/>
                <a:ea typeface="Klein"/>
                <a:cs typeface="Klein"/>
                <a:sym typeface="Klein"/>
              </a:rPr>
              <a:t>PRESENTATION</a:t>
            </a:r>
          </a:p>
        </p:txBody>
      </p:sp>
      <p:sp>
        <p:nvSpPr>
          <p:cNvPr id="11" name="Freeform 11"/>
          <p:cNvSpPr/>
          <p:nvPr/>
        </p:nvSpPr>
        <p:spPr>
          <a:xfrm>
            <a:off x="7933668" y="8578897"/>
            <a:ext cx="1210332" cy="1738407"/>
          </a:xfrm>
          <a:custGeom>
            <a:avLst/>
            <a:gdLst/>
            <a:ahLst/>
            <a:cxnLst/>
            <a:rect l="l" t="t" r="r" b="b"/>
            <a:pathLst>
              <a:path w="1210332" h="1738407">
                <a:moveTo>
                  <a:pt x="0" y="0"/>
                </a:moveTo>
                <a:lnTo>
                  <a:pt x="1210332" y="0"/>
                </a:lnTo>
                <a:lnTo>
                  <a:pt x="1210332" y="1738407"/>
                </a:lnTo>
                <a:lnTo>
                  <a:pt x="0" y="1738407"/>
                </a:lnTo>
                <a:lnTo>
                  <a:pt x="0" y="0"/>
                </a:lnTo>
                <a:close/>
              </a:path>
            </a:pathLst>
          </a:custGeom>
          <a:blipFill>
            <a:blip r:embed="rId5"/>
            <a:stretch>
              <a:fillRect/>
            </a:stretch>
          </a:blipFill>
        </p:spPr>
      </p:sp>
      <p:sp>
        <p:nvSpPr>
          <p:cNvPr id="15" name="Freeform 11">
            <a:extLst>
              <a:ext uri="{FF2B5EF4-FFF2-40B4-BE49-F238E27FC236}">
                <a16:creationId xmlns:a16="http://schemas.microsoft.com/office/drawing/2014/main" id="{65DA181A-A31D-C359-FCF3-B222719D642B}"/>
              </a:ext>
            </a:extLst>
          </p:cNvPr>
          <p:cNvSpPr/>
          <p:nvPr/>
        </p:nvSpPr>
        <p:spPr>
          <a:xfrm>
            <a:off x="822038" y="8587425"/>
            <a:ext cx="1210332" cy="1738407"/>
          </a:xfrm>
          <a:custGeom>
            <a:avLst/>
            <a:gdLst/>
            <a:ahLst/>
            <a:cxnLst/>
            <a:rect l="l" t="t" r="r" b="b"/>
            <a:pathLst>
              <a:path w="1210332" h="1738407">
                <a:moveTo>
                  <a:pt x="0" y="0"/>
                </a:moveTo>
                <a:lnTo>
                  <a:pt x="1210332" y="0"/>
                </a:lnTo>
                <a:lnTo>
                  <a:pt x="1210332" y="1738407"/>
                </a:lnTo>
                <a:lnTo>
                  <a:pt x="0" y="1738407"/>
                </a:lnTo>
                <a:lnTo>
                  <a:pt x="0" y="0"/>
                </a:lnTo>
                <a:close/>
              </a:path>
            </a:pathLst>
          </a:custGeom>
          <a:blipFill>
            <a:blip r:embed="rId5"/>
            <a:stretch>
              <a:fillRect/>
            </a:stretch>
          </a:blipFill>
        </p:spPr>
      </p:sp>
      <p:sp>
        <p:nvSpPr>
          <p:cNvPr id="12" name="Freeform 12"/>
          <p:cNvSpPr/>
          <p:nvPr/>
        </p:nvSpPr>
        <p:spPr>
          <a:xfrm>
            <a:off x="7051605" y="6359999"/>
            <a:ext cx="994861" cy="1250299"/>
          </a:xfrm>
          <a:custGeom>
            <a:avLst/>
            <a:gdLst/>
            <a:ahLst/>
            <a:cxnLst/>
            <a:rect l="l" t="t" r="r" b="b"/>
            <a:pathLst>
              <a:path w="994861" h="1250299">
                <a:moveTo>
                  <a:pt x="0" y="0"/>
                </a:moveTo>
                <a:lnTo>
                  <a:pt x="994862" y="0"/>
                </a:lnTo>
                <a:lnTo>
                  <a:pt x="994862" y="1250299"/>
                </a:lnTo>
                <a:lnTo>
                  <a:pt x="0" y="1250299"/>
                </a:lnTo>
                <a:lnTo>
                  <a:pt x="0" y="0"/>
                </a:lnTo>
                <a:close/>
              </a:path>
            </a:pathLst>
          </a:custGeom>
          <a:blipFill>
            <a:blip r:embed="rId6"/>
            <a:stretch>
              <a:fillRect/>
            </a:stretch>
          </a:blipFill>
        </p:spPr>
      </p:sp>
      <p:sp>
        <p:nvSpPr>
          <p:cNvPr id="13" name="Freeform 13"/>
          <p:cNvSpPr/>
          <p:nvPr/>
        </p:nvSpPr>
        <p:spPr>
          <a:xfrm>
            <a:off x="6815585" y="3119697"/>
            <a:ext cx="1044120" cy="1117535"/>
          </a:xfrm>
          <a:custGeom>
            <a:avLst/>
            <a:gdLst/>
            <a:ahLst/>
            <a:cxnLst/>
            <a:rect l="l" t="t" r="r" b="b"/>
            <a:pathLst>
              <a:path w="1044120" h="1117535">
                <a:moveTo>
                  <a:pt x="0" y="0"/>
                </a:moveTo>
                <a:lnTo>
                  <a:pt x="1044120" y="0"/>
                </a:lnTo>
                <a:lnTo>
                  <a:pt x="1044120" y="1117535"/>
                </a:lnTo>
                <a:lnTo>
                  <a:pt x="0" y="1117535"/>
                </a:lnTo>
                <a:lnTo>
                  <a:pt x="0" y="0"/>
                </a:lnTo>
                <a:close/>
              </a:path>
            </a:pathLst>
          </a:custGeom>
          <a:blipFill>
            <a:blip r:embed="rId7"/>
            <a:stretch>
              <a:fillRect/>
            </a:stretch>
          </a:blipFill>
        </p:spPr>
      </p:sp>
      <p:sp>
        <p:nvSpPr>
          <p:cNvPr id="14" name="TextBox 14"/>
          <p:cNvSpPr txBox="1"/>
          <p:nvPr/>
        </p:nvSpPr>
        <p:spPr>
          <a:xfrm>
            <a:off x="345420" y="857250"/>
            <a:ext cx="9961079" cy="2971038"/>
          </a:xfrm>
          <a:prstGeom prst="rect">
            <a:avLst/>
          </a:prstGeom>
        </p:spPr>
        <p:txBody>
          <a:bodyPr lIns="0" tIns="0" rIns="0" bIns="0" rtlCol="0" anchor="t">
            <a:spAutoFit/>
          </a:bodyPr>
          <a:lstStyle/>
          <a:p>
            <a:pPr algn="ctr">
              <a:lnSpc>
                <a:spcPts val="23735"/>
              </a:lnSpc>
              <a:spcBef>
                <a:spcPct val="0"/>
              </a:spcBef>
            </a:pPr>
            <a:r>
              <a:rPr lang="en-US" sz="18399" b="1" spc="-1011" dirty="0">
                <a:solidFill>
                  <a:srgbClr val="FFFFFF"/>
                </a:solidFill>
                <a:latin typeface="Klein Bold"/>
                <a:ea typeface="Klein Bold"/>
                <a:cs typeface="Klein Bold"/>
                <a:sym typeface="Klein Bold"/>
              </a:rPr>
              <a:t>BRIGHT </a:t>
            </a:r>
          </a:p>
        </p:txBody>
      </p:sp>
      <p:sp>
        <p:nvSpPr>
          <p:cNvPr id="16" name="Freeform 11">
            <a:extLst>
              <a:ext uri="{FF2B5EF4-FFF2-40B4-BE49-F238E27FC236}">
                <a16:creationId xmlns:a16="http://schemas.microsoft.com/office/drawing/2014/main" id="{E04603B3-C4BD-AE08-536E-C14FF5E09B3B}"/>
              </a:ext>
            </a:extLst>
          </p:cNvPr>
          <p:cNvSpPr/>
          <p:nvPr/>
        </p:nvSpPr>
        <p:spPr>
          <a:xfrm>
            <a:off x="15119072" y="857250"/>
            <a:ext cx="1210332" cy="1738407"/>
          </a:xfrm>
          <a:custGeom>
            <a:avLst/>
            <a:gdLst/>
            <a:ahLst/>
            <a:cxnLst/>
            <a:rect l="l" t="t" r="r" b="b"/>
            <a:pathLst>
              <a:path w="1210332" h="1738407">
                <a:moveTo>
                  <a:pt x="0" y="0"/>
                </a:moveTo>
                <a:lnTo>
                  <a:pt x="1210332" y="0"/>
                </a:lnTo>
                <a:lnTo>
                  <a:pt x="1210332" y="1738407"/>
                </a:lnTo>
                <a:lnTo>
                  <a:pt x="0" y="1738407"/>
                </a:lnTo>
                <a:lnTo>
                  <a:pt x="0" y="0"/>
                </a:lnTo>
                <a:close/>
              </a:path>
            </a:pathLst>
          </a:custGeom>
          <a:blipFill>
            <a:blip r:embed="rId5"/>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p:cNvGrpSpPr/>
        <p:nvPr/>
      </p:nvGrpSpPr>
      <p:grpSpPr>
        <a:xfrm>
          <a:off x="0" y="0"/>
          <a:ext cx="0" cy="0"/>
          <a:chOff x="0" y="0"/>
          <a:chExt cx="0" cy="0"/>
        </a:xfrm>
      </p:grpSpPr>
      <p:sp>
        <p:nvSpPr>
          <p:cNvPr id="20" name="Freeform 16">
            <a:extLst>
              <a:ext uri="{FF2B5EF4-FFF2-40B4-BE49-F238E27FC236}">
                <a16:creationId xmlns:a16="http://schemas.microsoft.com/office/drawing/2014/main" id="{DCDFD3BE-49D3-821B-0B5C-6FE791996123}"/>
              </a:ext>
            </a:extLst>
          </p:cNvPr>
          <p:cNvSpPr/>
          <p:nvPr/>
        </p:nvSpPr>
        <p:spPr>
          <a:xfrm>
            <a:off x="5562601" y="647700"/>
            <a:ext cx="2721120" cy="2635849"/>
          </a:xfrm>
          <a:custGeom>
            <a:avLst/>
            <a:gdLst/>
            <a:ahLst/>
            <a:cxnLst/>
            <a:rect l="l" t="t" r="r" b="b"/>
            <a:pathLst>
              <a:path w="1258726" h="2004478">
                <a:moveTo>
                  <a:pt x="0" y="0"/>
                </a:moveTo>
                <a:lnTo>
                  <a:pt x="1258727" y="0"/>
                </a:lnTo>
                <a:lnTo>
                  <a:pt x="1258727" y="2004478"/>
                </a:lnTo>
                <a:lnTo>
                  <a:pt x="0" y="2004478"/>
                </a:lnTo>
                <a:lnTo>
                  <a:pt x="0" y="0"/>
                </a:lnTo>
                <a:close/>
              </a:path>
            </a:pathLst>
          </a:custGeom>
          <a:blipFill>
            <a:blip r:embed="rId2"/>
            <a:stretch>
              <a:fillRect/>
            </a:stretch>
          </a:blipFill>
        </p:spPr>
      </p:sp>
      <p:sp>
        <p:nvSpPr>
          <p:cNvPr id="14" name="Freeform 14"/>
          <p:cNvSpPr/>
          <p:nvPr/>
        </p:nvSpPr>
        <p:spPr>
          <a:xfrm>
            <a:off x="10262654" y="1306449"/>
            <a:ext cx="1440828" cy="1810771"/>
          </a:xfrm>
          <a:custGeom>
            <a:avLst/>
            <a:gdLst/>
            <a:ahLst/>
            <a:cxnLst/>
            <a:rect l="l" t="t" r="r" b="b"/>
            <a:pathLst>
              <a:path w="1440828" h="1810771">
                <a:moveTo>
                  <a:pt x="0" y="0"/>
                </a:moveTo>
                <a:lnTo>
                  <a:pt x="1440828" y="0"/>
                </a:lnTo>
                <a:lnTo>
                  <a:pt x="1440828" y="1810771"/>
                </a:lnTo>
                <a:lnTo>
                  <a:pt x="0" y="1810771"/>
                </a:lnTo>
                <a:lnTo>
                  <a:pt x="0" y="0"/>
                </a:lnTo>
                <a:close/>
              </a:path>
            </a:pathLst>
          </a:custGeom>
          <a:blipFill>
            <a:blip r:embed="rId3"/>
            <a:stretch>
              <a:fillRect/>
            </a:stretch>
          </a:blipFill>
        </p:spPr>
      </p:sp>
      <p:grpSp>
        <p:nvGrpSpPr>
          <p:cNvPr id="3" name="Group 3"/>
          <p:cNvGrpSpPr/>
          <p:nvPr/>
        </p:nvGrpSpPr>
        <p:grpSpPr>
          <a:xfrm>
            <a:off x="13916245" y="297354"/>
            <a:ext cx="4092028" cy="5558732"/>
            <a:chOff x="0" y="0"/>
            <a:chExt cx="2568549" cy="3489193"/>
          </a:xfrm>
        </p:grpSpPr>
        <p:sp>
          <p:nvSpPr>
            <p:cNvPr id="4" name="Freeform 4"/>
            <p:cNvSpPr/>
            <p:nvPr/>
          </p:nvSpPr>
          <p:spPr>
            <a:xfrm>
              <a:off x="0" y="0"/>
              <a:ext cx="2568549" cy="3489193"/>
            </a:xfrm>
            <a:custGeom>
              <a:avLst/>
              <a:gdLst/>
              <a:ahLst/>
              <a:cxnLst/>
              <a:rect l="l" t="t" r="r" b="b"/>
              <a:pathLst>
                <a:path w="2568549" h="3489193">
                  <a:moveTo>
                    <a:pt x="43515" y="0"/>
                  </a:moveTo>
                  <a:lnTo>
                    <a:pt x="2525034" y="0"/>
                  </a:lnTo>
                  <a:cubicBezTo>
                    <a:pt x="2549067" y="0"/>
                    <a:pt x="2568549" y="19482"/>
                    <a:pt x="2568549" y="43515"/>
                  </a:cubicBezTo>
                  <a:lnTo>
                    <a:pt x="2568549" y="3445678"/>
                  </a:lnTo>
                  <a:cubicBezTo>
                    <a:pt x="2568549" y="3457219"/>
                    <a:pt x="2563964" y="3468287"/>
                    <a:pt x="2555804" y="3476447"/>
                  </a:cubicBezTo>
                  <a:cubicBezTo>
                    <a:pt x="2547643" y="3484608"/>
                    <a:pt x="2536575" y="3489193"/>
                    <a:pt x="2525034" y="3489193"/>
                  </a:cubicBezTo>
                  <a:lnTo>
                    <a:pt x="43515" y="3489193"/>
                  </a:lnTo>
                  <a:cubicBezTo>
                    <a:pt x="19482" y="3489193"/>
                    <a:pt x="0" y="3469711"/>
                    <a:pt x="0" y="3445678"/>
                  </a:cubicBezTo>
                  <a:lnTo>
                    <a:pt x="0" y="43515"/>
                  </a:lnTo>
                  <a:cubicBezTo>
                    <a:pt x="0" y="31974"/>
                    <a:pt x="4585" y="20906"/>
                    <a:pt x="12745" y="12745"/>
                  </a:cubicBezTo>
                  <a:cubicBezTo>
                    <a:pt x="20906" y="4585"/>
                    <a:pt x="31974" y="0"/>
                    <a:pt x="43515" y="0"/>
                  </a:cubicBezTo>
                  <a:close/>
                </a:path>
              </a:pathLst>
            </a:custGeom>
            <a:blipFill>
              <a:blip r:embed="rId4"/>
              <a:stretch>
                <a:fillRect t="-7511" b="-7511"/>
              </a:stretch>
            </a:blipFill>
          </p:spPr>
        </p:sp>
      </p:grpSp>
      <p:grpSp>
        <p:nvGrpSpPr>
          <p:cNvPr id="5" name="Group 5"/>
          <p:cNvGrpSpPr/>
          <p:nvPr/>
        </p:nvGrpSpPr>
        <p:grpSpPr>
          <a:xfrm>
            <a:off x="9390102" y="2808760"/>
            <a:ext cx="4092028" cy="5558732"/>
            <a:chOff x="0" y="0"/>
            <a:chExt cx="2568549" cy="3489193"/>
          </a:xfrm>
        </p:grpSpPr>
        <p:sp>
          <p:nvSpPr>
            <p:cNvPr id="6" name="Freeform 6"/>
            <p:cNvSpPr/>
            <p:nvPr/>
          </p:nvSpPr>
          <p:spPr>
            <a:xfrm>
              <a:off x="0" y="0"/>
              <a:ext cx="2568549" cy="3489193"/>
            </a:xfrm>
            <a:custGeom>
              <a:avLst/>
              <a:gdLst/>
              <a:ahLst/>
              <a:cxnLst/>
              <a:rect l="l" t="t" r="r" b="b"/>
              <a:pathLst>
                <a:path w="2568549" h="3489193">
                  <a:moveTo>
                    <a:pt x="43515" y="0"/>
                  </a:moveTo>
                  <a:lnTo>
                    <a:pt x="2525034" y="0"/>
                  </a:lnTo>
                  <a:cubicBezTo>
                    <a:pt x="2549067" y="0"/>
                    <a:pt x="2568549" y="19482"/>
                    <a:pt x="2568549" y="43515"/>
                  </a:cubicBezTo>
                  <a:lnTo>
                    <a:pt x="2568549" y="3445678"/>
                  </a:lnTo>
                  <a:cubicBezTo>
                    <a:pt x="2568549" y="3457219"/>
                    <a:pt x="2563964" y="3468287"/>
                    <a:pt x="2555804" y="3476447"/>
                  </a:cubicBezTo>
                  <a:cubicBezTo>
                    <a:pt x="2547643" y="3484608"/>
                    <a:pt x="2536575" y="3489193"/>
                    <a:pt x="2525034" y="3489193"/>
                  </a:cubicBezTo>
                  <a:lnTo>
                    <a:pt x="43515" y="3489193"/>
                  </a:lnTo>
                  <a:cubicBezTo>
                    <a:pt x="19482" y="3489193"/>
                    <a:pt x="0" y="3469711"/>
                    <a:pt x="0" y="3445678"/>
                  </a:cubicBezTo>
                  <a:lnTo>
                    <a:pt x="0" y="43515"/>
                  </a:lnTo>
                  <a:cubicBezTo>
                    <a:pt x="0" y="31974"/>
                    <a:pt x="4585" y="20906"/>
                    <a:pt x="12745" y="12745"/>
                  </a:cubicBezTo>
                  <a:cubicBezTo>
                    <a:pt x="20906" y="4585"/>
                    <a:pt x="31974" y="0"/>
                    <a:pt x="43515" y="0"/>
                  </a:cubicBezTo>
                  <a:close/>
                </a:path>
              </a:pathLst>
            </a:custGeom>
            <a:blipFill>
              <a:blip r:embed="rId5"/>
              <a:stretch>
                <a:fillRect t="-5210" b="-5210"/>
              </a:stretch>
            </a:blipFill>
          </p:spPr>
        </p:sp>
      </p:grpSp>
      <p:sp>
        <p:nvSpPr>
          <p:cNvPr id="7" name="TextBox 7"/>
          <p:cNvSpPr txBox="1"/>
          <p:nvPr/>
        </p:nvSpPr>
        <p:spPr>
          <a:xfrm>
            <a:off x="1415458" y="1485900"/>
            <a:ext cx="13900742" cy="1590820"/>
          </a:xfrm>
          <a:prstGeom prst="rect">
            <a:avLst/>
          </a:prstGeom>
        </p:spPr>
        <p:txBody>
          <a:bodyPr wrap="square" lIns="0" tIns="0" rIns="0" bIns="0" rtlCol="0" anchor="t">
            <a:spAutoFit/>
          </a:bodyPr>
          <a:lstStyle/>
          <a:p>
            <a:pPr algn="l">
              <a:lnSpc>
                <a:spcPts val="9530"/>
              </a:lnSpc>
            </a:pPr>
            <a:r>
              <a:rPr lang="en-US" sz="20000" b="1" spc="-757" dirty="0">
                <a:solidFill>
                  <a:srgbClr val="FFFFFF"/>
                </a:solidFill>
                <a:latin typeface="+mj-lt"/>
                <a:ea typeface="Klein Bold"/>
                <a:cs typeface="Klein Bold"/>
                <a:sym typeface="Klein Bold"/>
              </a:rPr>
              <a:t>Thank You</a:t>
            </a:r>
          </a:p>
        </p:txBody>
      </p:sp>
      <p:sp>
        <p:nvSpPr>
          <p:cNvPr id="15" name="Freeform 15"/>
          <p:cNvSpPr/>
          <p:nvPr/>
        </p:nvSpPr>
        <p:spPr>
          <a:xfrm>
            <a:off x="6473792" y="8256061"/>
            <a:ext cx="1456824" cy="1917845"/>
          </a:xfrm>
          <a:custGeom>
            <a:avLst/>
            <a:gdLst/>
            <a:ahLst/>
            <a:cxnLst/>
            <a:rect l="l" t="t" r="r" b="b"/>
            <a:pathLst>
              <a:path w="1456824" h="1917845">
                <a:moveTo>
                  <a:pt x="0" y="0"/>
                </a:moveTo>
                <a:lnTo>
                  <a:pt x="1456824" y="0"/>
                </a:lnTo>
                <a:lnTo>
                  <a:pt x="1456824" y="1917844"/>
                </a:lnTo>
                <a:lnTo>
                  <a:pt x="0" y="1917844"/>
                </a:lnTo>
                <a:lnTo>
                  <a:pt x="0" y="0"/>
                </a:lnTo>
                <a:close/>
              </a:path>
            </a:pathLst>
          </a:custGeom>
          <a:blipFill>
            <a:blip r:embed="rId6"/>
            <a:stretch>
              <a:fillRect/>
            </a:stretch>
          </a:blipFill>
        </p:spPr>
      </p:sp>
      <p:sp>
        <p:nvSpPr>
          <p:cNvPr id="16" name="Freeform 16"/>
          <p:cNvSpPr/>
          <p:nvPr/>
        </p:nvSpPr>
        <p:spPr>
          <a:xfrm>
            <a:off x="15962259" y="8256061"/>
            <a:ext cx="1258726" cy="2004478"/>
          </a:xfrm>
          <a:custGeom>
            <a:avLst/>
            <a:gdLst/>
            <a:ahLst/>
            <a:cxnLst/>
            <a:rect l="l" t="t" r="r" b="b"/>
            <a:pathLst>
              <a:path w="1258726" h="2004478">
                <a:moveTo>
                  <a:pt x="0" y="0"/>
                </a:moveTo>
                <a:lnTo>
                  <a:pt x="1258727" y="0"/>
                </a:lnTo>
                <a:lnTo>
                  <a:pt x="1258727" y="2004478"/>
                </a:lnTo>
                <a:lnTo>
                  <a:pt x="0" y="2004478"/>
                </a:lnTo>
                <a:lnTo>
                  <a:pt x="0" y="0"/>
                </a:lnTo>
                <a:close/>
              </a:path>
            </a:pathLst>
          </a:custGeom>
          <a:blipFill>
            <a:blip r:embed="rId2"/>
            <a:stretch>
              <a:fillRect/>
            </a:stretch>
          </a:blipFill>
        </p:spPr>
      </p:sp>
      <p:pic>
        <p:nvPicPr>
          <p:cNvPr id="18" name="Picture 17">
            <a:extLst>
              <a:ext uri="{FF2B5EF4-FFF2-40B4-BE49-F238E27FC236}">
                <a16:creationId xmlns:a16="http://schemas.microsoft.com/office/drawing/2014/main" id="{65006509-8A82-C800-95C6-0C52FA209AD0}"/>
              </a:ext>
            </a:extLst>
          </p:cNvPr>
          <p:cNvPicPr>
            <a:picLocks noChangeAspect="1"/>
          </p:cNvPicPr>
          <p:nvPr/>
        </p:nvPicPr>
        <p:blipFill>
          <a:blip r:embed="rId7"/>
          <a:stretch>
            <a:fillRect/>
          </a:stretch>
        </p:blipFill>
        <p:spPr>
          <a:xfrm>
            <a:off x="182319" y="4772641"/>
            <a:ext cx="8773669" cy="5068007"/>
          </a:xfrm>
          <a:prstGeom prst="rect">
            <a:avLst/>
          </a:prstGeom>
        </p:spPr>
      </p:pic>
      <p:sp>
        <p:nvSpPr>
          <p:cNvPr id="19" name="Freeform 16">
            <a:extLst>
              <a:ext uri="{FF2B5EF4-FFF2-40B4-BE49-F238E27FC236}">
                <a16:creationId xmlns:a16="http://schemas.microsoft.com/office/drawing/2014/main" id="{47BB9CE6-2555-487D-5960-A3D1C1A0C747}"/>
              </a:ext>
            </a:extLst>
          </p:cNvPr>
          <p:cNvSpPr/>
          <p:nvPr/>
        </p:nvSpPr>
        <p:spPr>
          <a:xfrm>
            <a:off x="1788080" y="2874650"/>
            <a:ext cx="1183719" cy="744849"/>
          </a:xfrm>
          <a:custGeom>
            <a:avLst/>
            <a:gdLst/>
            <a:ahLst/>
            <a:cxnLst/>
            <a:rect l="l" t="t" r="r" b="b"/>
            <a:pathLst>
              <a:path w="1258726" h="2004478">
                <a:moveTo>
                  <a:pt x="0" y="0"/>
                </a:moveTo>
                <a:lnTo>
                  <a:pt x="1258727" y="0"/>
                </a:lnTo>
                <a:lnTo>
                  <a:pt x="1258727" y="2004478"/>
                </a:lnTo>
                <a:lnTo>
                  <a:pt x="0" y="2004478"/>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a:extLst>
            <a:ext uri="{FF2B5EF4-FFF2-40B4-BE49-F238E27FC236}">
              <a16:creationId xmlns:a16="http://schemas.microsoft.com/office/drawing/2014/main" id="{3907F8CD-9184-1AE4-268B-76B0EB58B51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94477A-5768-32B1-2580-A6CC3DF5A4F6}"/>
              </a:ext>
            </a:extLst>
          </p:cNvPr>
          <p:cNvSpPr/>
          <p:nvPr/>
        </p:nvSpPr>
        <p:spPr>
          <a:xfrm rot="-8898239">
            <a:off x="6694677" y="390853"/>
            <a:ext cx="6222797" cy="3609773"/>
          </a:xfrm>
          <a:custGeom>
            <a:avLst/>
            <a:gdLst/>
            <a:ahLst/>
            <a:cxnLst/>
            <a:rect l="l" t="t" r="r" b="b"/>
            <a:pathLst>
              <a:path w="6222797" h="3609773">
                <a:moveTo>
                  <a:pt x="0" y="0"/>
                </a:moveTo>
                <a:lnTo>
                  <a:pt x="6222797" y="0"/>
                </a:lnTo>
                <a:lnTo>
                  <a:pt x="6222797" y="3609772"/>
                </a:lnTo>
                <a:lnTo>
                  <a:pt x="0" y="3609772"/>
                </a:lnTo>
                <a:lnTo>
                  <a:pt x="0" y="0"/>
                </a:lnTo>
                <a:close/>
              </a:path>
            </a:pathLst>
          </a:custGeom>
          <a:blipFill>
            <a:blip r:embed="rId2"/>
            <a:stretch>
              <a:fillRect l="-61560" t="-76529" b="-103029"/>
            </a:stretch>
          </a:blipFill>
        </p:spPr>
      </p:sp>
      <p:sp>
        <p:nvSpPr>
          <p:cNvPr id="3" name="Freeform 3">
            <a:extLst>
              <a:ext uri="{FF2B5EF4-FFF2-40B4-BE49-F238E27FC236}">
                <a16:creationId xmlns:a16="http://schemas.microsoft.com/office/drawing/2014/main" id="{71230B38-75E7-A0AD-5E85-B22BE58BB3F7}"/>
              </a:ext>
            </a:extLst>
          </p:cNvPr>
          <p:cNvSpPr/>
          <p:nvPr/>
        </p:nvSpPr>
        <p:spPr>
          <a:xfrm>
            <a:off x="-126597" y="507569"/>
            <a:ext cx="9952658" cy="9990121"/>
          </a:xfrm>
          <a:custGeom>
            <a:avLst/>
            <a:gdLst/>
            <a:ahLst/>
            <a:cxnLst/>
            <a:rect l="l" t="t" r="r" b="b"/>
            <a:pathLst>
              <a:path w="9952658" h="9990121">
                <a:moveTo>
                  <a:pt x="0" y="0"/>
                </a:moveTo>
                <a:lnTo>
                  <a:pt x="9952658" y="0"/>
                </a:lnTo>
                <a:lnTo>
                  <a:pt x="9952658" y="9990121"/>
                </a:lnTo>
                <a:lnTo>
                  <a:pt x="0" y="9990121"/>
                </a:lnTo>
                <a:lnTo>
                  <a:pt x="0" y="0"/>
                </a:lnTo>
                <a:close/>
              </a:path>
            </a:pathLst>
          </a:custGeom>
          <a:blipFill>
            <a:blip r:embed="rId2"/>
            <a:stretch>
              <a:fillRect/>
            </a:stretch>
          </a:blipFill>
        </p:spPr>
      </p:sp>
      <p:sp>
        <p:nvSpPr>
          <p:cNvPr id="9" name="Freeform 9">
            <a:extLst>
              <a:ext uri="{FF2B5EF4-FFF2-40B4-BE49-F238E27FC236}">
                <a16:creationId xmlns:a16="http://schemas.microsoft.com/office/drawing/2014/main" id="{01E9217F-6E00-7550-502B-EDBAFD032FB3}"/>
              </a:ext>
            </a:extLst>
          </p:cNvPr>
          <p:cNvSpPr/>
          <p:nvPr/>
        </p:nvSpPr>
        <p:spPr>
          <a:xfrm>
            <a:off x="15891127" y="8744258"/>
            <a:ext cx="1368173" cy="1562059"/>
          </a:xfrm>
          <a:custGeom>
            <a:avLst/>
            <a:gdLst/>
            <a:ahLst/>
            <a:cxnLst/>
            <a:rect l="l" t="t" r="r" b="b"/>
            <a:pathLst>
              <a:path w="1368173" h="1562059">
                <a:moveTo>
                  <a:pt x="0" y="0"/>
                </a:moveTo>
                <a:lnTo>
                  <a:pt x="1368173" y="0"/>
                </a:lnTo>
                <a:lnTo>
                  <a:pt x="1368173" y="1562059"/>
                </a:lnTo>
                <a:lnTo>
                  <a:pt x="0" y="1562059"/>
                </a:lnTo>
                <a:lnTo>
                  <a:pt x="0" y="0"/>
                </a:lnTo>
                <a:close/>
              </a:path>
            </a:pathLst>
          </a:custGeom>
          <a:blipFill>
            <a:blip r:embed="rId3"/>
            <a:stretch>
              <a:fillRect/>
            </a:stretch>
          </a:blipFill>
        </p:spPr>
      </p:sp>
      <p:sp>
        <p:nvSpPr>
          <p:cNvPr id="11" name="Freeform 11">
            <a:extLst>
              <a:ext uri="{FF2B5EF4-FFF2-40B4-BE49-F238E27FC236}">
                <a16:creationId xmlns:a16="http://schemas.microsoft.com/office/drawing/2014/main" id="{C6A444D4-1EDB-CF90-8DFD-BF671914AD5A}"/>
              </a:ext>
            </a:extLst>
          </p:cNvPr>
          <p:cNvSpPr/>
          <p:nvPr/>
        </p:nvSpPr>
        <p:spPr>
          <a:xfrm>
            <a:off x="7933668" y="8578897"/>
            <a:ext cx="1210332" cy="1738407"/>
          </a:xfrm>
          <a:custGeom>
            <a:avLst/>
            <a:gdLst/>
            <a:ahLst/>
            <a:cxnLst/>
            <a:rect l="l" t="t" r="r" b="b"/>
            <a:pathLst>
              <a:path w="1210332" h="1738407">
                <a:moveTo>
                  <a:pt x="0" y="0"/>
                </a:moveTo>
                <a:lnTo>
                  <a:pt x="1210332" y="0"/>
                </a:lnTo>
                <a:lnTo>
                  <a:pt x="1210332" y="1738407"/>
                </a:lnTo>
                <a:lnTo>
                  <a:pt x="0" y="1738407"/>
                </a:lnTo>
                <a:lnTo>
                  <a:pt x="0" y="0"/>
                </a:lnTo>
                <a:close/>
              </a:path>
            </a:pathLst>
          </a:custGeom>
          <a:blipFill>
            <a:blip r:embed="rId4"/>
            <a:stretch>
              <a:fillRect/>
            </a:stretch>
          </a:blipFill>
        </p:spPr>
      </p:sp>
      <p:sp>
        <p:nvSpPr>
          <p:cNvPr id="15" name="Freeform 11">
            <a:extLst>
              <a:ext uri="{FF2B5EF4-FFF2-40B4-BE49-F238E27FC236}">
                <a16:creationId xmlns:a16="http://schemas.microsoft.com/office/drawing/2014/main" id="{6147FA33-6A64-C1FB-5C61-066605EB9B3F}"/>
              </a:ext>
            </a:extLst>
          </p:cNvPr>
          <p:cNvSpPr/>
          <p:nvPr/>
        </p:nvSpPr>
        <p:spPr>
          <a:xfrm>
            <a:off x="822038" y="8587425"/>
            <a:ext cx="1210332" cy="1738407"/>
          </a:xfrm>
          <a:custGeom>
            <a:avLst/>
            <a:gdLst/>
            <a:ahLst/>
            <a:cxnLst/>
            <a:rect l="l" t="t" r="r" b="b"/>
            <a:pathLst>
              <a:path w="1210332" h="1738407">
                <a:moveTo>
                  <a:pt x="0" y="0"/>
                </a:moveTo>
                <a:lnTo>
                  <a:pt x="1210332" y="0"/>
                </a:lnTo>
                <a:lnTo>
                  <a:pt x="1210332" y="1738407"/>
                </a:lnTo>
                <a:lnTo>
                  <a:pt x="0" y="1738407"/>
                </a:lnTo>
                <a:lnTo>
                  <a:pt x="0" y="0"/>
                </a:lnTo>
                <a:close/>
              </a:path>
            </a:pathLst>
          </a:custGeom>
          <a:blipFill>
            <a:blip r:embed="rId4"/>
            <a:stretch>
              <a:fillRect/>
            </a:stretch>
          </a:blipFill>
        </p:spPr>
      </p:sp>
      <p:sp>
        <p:nvSpPr>
          <p:cNvPr id="13" name="Freeform 13">
            <a:extLst>
              <a:ext uri="{FF2B5EF4-FFF2-40B4-BE49-F238E27FC236}">
                <a16:creationId xmlns:a16="http://schemas.microsoft.com/office/drawing/2014/main" id="{32E95DA1-D9E7-E22A-25B5-8C9E8381739B}"/>
              </a:ext>
            </a:extLst>
          </p:cNvPr>
          <p:cNvSpPr/>
          <p:nvPr/>
        </p:nvSpPr>
        <p:spPr>
          <a:xfrm>
            <a:off x="6815585" y="3119697"/>
            <a:ext cx="1044120" cy="1117535"/>
          </a:xfrm>
          <a:custGeom>
            <a:avLst/>
            <a:gdLst/>
            <a:ahLst/>
            <a:cxnLst/>
            <a:rect l="l" t="t" r="r" b="b"/>
            <a:pathLst>
              <a:path w="1044120" h="1117535">
                <a:moveTo>
                  <a:pt x="0" y="0"/>
                </a:moveTo>
                <a:lnTo>
                  <a:pt x="1044120" y="0"/>
                </a:lnTo>
                <a:lnTo>
                  <a:pt x="1044120" y="1117535"/>
                </a:lnTo>
                <a:lnTo>
                  <a:pt x="0" y="1117535"/>
                </a:lnTo>
                <a:lnTo>
                  <a:pt x="0" y="0"/>
                </a:lnTo>
                <a:close/>
              </a:path>
            </a:pathLst>
          </a:custGeom>
          <a:blipFill>
            <a:blip r:embed="rId5"/>
            <a:stretch>
              <a:fillRect/>
            </a:stretch>
          </a:blipFill>
        </p:spPr>
      </p:sp>
      <p:sp>
        <p:nvSpPr>
          <p:cNvPr id="14" name="TextBox 14">
            <a:extLst>
              <a:ext uri="{FF2B5EF4-FFF2-40B4-BE49-F238E27FC236}">
                <a16:creationId xmlns:a16="http://schemas.microsoft.com/office/drawing/2014/main" id="{0805E855-AAAC-44A8-B667-A4F73B8199D2}"/>
              </a:ext>
            </a:extLst>
          </p:cNvPr>
          <p:cNvSpPr txBox="1"/>
          <p:nvPr/>
        </p:nvSpPr>
        <p:spPr>
          <a:xfrm>
            <a:off x="3065926" y="442341"/>
            <a:ext cx="9961079" cy="2971038"/>
          </a:xfrm>
          <a:prstGeom prst="rect">
            <a:avLst/>
          </a:prstGeom>
        </p:spPr>
        <p:txBody>
          <a:bodyPr lIns="0" tIns="0" rIns="0" bIns="0" rtlCol="0" anchor="t">
            <a:spAutoFit/>
          </a:bodyPr>
          <a:lstStyle/>
          <a:p>
            <a:pPr algn="ctr">
              <a:lnSpc>
                <a:spcPts val="23735"/>
              </a:lnSpc>
              <a:spcBef>
                <a:spcPct val="0"/>
              </a:spcBef>
            </a:pPr>
            <a:r>
              <a:rPr lang="en-US" sz="18399" b="1" spc="-1011" dirty="0">
                <a:solidFill>
                  <a:srgbClr val="FFFFFF"/>
                </a:solidFill>
                <a:latin typeface="Klein Bold"/>
                <a:ea typeface="Klein Bold"/>
                <a:cs typeface="Klein Bold"/>
                <a:sym typeface="Klein Bold"/>
              </a:rPr>
              <a:t>Agenda </a:t>
            </a:r>
          </a:p>
        </p:txBody>
      </p:sp>
      <p:sp>
        <p:nvSpPr>
          <p:cNvPr id="16" name="Freeform 11">
            <a:extLst>
              <a:ext uri="{FF2B5EF4-FFF2-40B4-BE49-F238E27FC236}">
                <a16:creationId xmlns:a16="http://schemas.microsoft.com/office/drawing/2014/main" id="{8C5FE9AF-CA19-FA58-20C2-094EC1C59B46}"/>
              </a:ext>
            </a:extLst>
          </p:cNvPr>
          <p:cNvSpPr/>
          <p:nvPr/>
        </p:nvSpPr>
        <p:spPr>
          <a:xfrm>
            <a:off x="15119072" y="857250"/>
            <a:ext cx="1210332" cy="1738407"/>
          </a:xfrm>
          <a:custGeom>
            <a:avLst/>
            <a:gdLst/>
            <a:ahLst/>
            <a:cxnLst/>
            <a:rect l="l" t="t" r="r" b="b"/>
            <a:pathLst>
              <a:path w="1210332" h="1738407">
                <a:moveTo>
                  <a:pt x="0" y="0"/>
                </a:moveTo>
                <a:lnTo>
                  <a:pt x="1210332" y="0"/>
                </a:lnTo>
                <a:lnTo>
                  <a:pt x="1210332" y="1738407"/>
                </a:lnTo>
                <a:lnTo>
                  <a:pt x="0" y="1738407"/>
                </a:lnTo>
                <a:lnTo>
                  <a:pt x="0" y="0"/>
                </a:lnTo>
                <a:close/>
              </a:path>
            </a:pathLst>
          </a:custGeom>
          <a:blipFill>
            <a:blip r:embed="rId4"/>
            <a:stretch>
              <a:fillRect/>
            </a:stretch>
          </a:blipFill>
        </p:spPr>
      </p:sp>
      <p:sp>
        <p:nvSpPr>
          <p:cNvPr id="60" name="Oval 59">
            <a:extLst>
              <a:ext uri="{FF2B5EF4-FFF2-40B4-BE49-F238E27FC236}">
                <a16:creationId xmlns:a16="http://schemas.microsoft.com/office/drawing/2014/main" id="{C16A7065-3422-62FA-69DA-7A2C321D98D7}"/>
              </a:ext>
            </a:extLst>
          </p:cNvPr>
          <p:cNvSpPr/>
          <p:nvPr/>
        </p:nvSpPr>
        <p:spPr>
          <a:xfrm>
            <a:off x="3941239" y="6914588"/>
            <a:ext cx="3514068" cy="32004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a:ln w="0"/>
              <a:solidFill>
                <a:schemeClr val="tx1"/>
              </a:solidFill>
              <a:effectLst>
                <a:outerShdw blurRad="38100" dist="19050" dir="2700000" algn="tl" rotWithShape="0">
                  <a:schemeClr val="dk1">
                    <a:alpha val="40000"/>
                  </a:schemeClr>
                </a:outerShdw>
              </a:effectLst>
            </a:endParaRPr>
          </a:p>
        </p:txBody>
      </p:sp>
      <p:sp>
        <p:nvSpPr>
          <p:cNvPr id="62" name="Oval 61">
            <a:extLst>
              <a:ext uri="{FF2B5EF4-FFF2-40B4-BE49-F238E27FC236}">
                <a16:creationId xmlns:a16="http://schemas.microsoft.com/office/drawing/2014/main" id="{A0B7A3B1-FD9E-2E82-75BB-8985E43D05E2}"/>
              </a:ext>
            </a:extLst>
          </p:cNvPr>
          <p:cNvSpPr/>
          <p:nvPr/>
        </p:nvSpPr>
        <p:spPr>
          <a:xfrm>
            <a:off x="6781800" y="3069285"/>
            <a:ext cx="3514068" cy="32004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a:ln w="0"/>
              <a:solidFill>
                <a:schemeClr val="tx1"/>
              </a:solidFill>
              <a:effectLst>
                <a:outerShdw blurRad="38100" dist="19050" dir="2700000" algn="tl" rotWithShape="0">
                  <a:schemeClr val="dk1">
                    <a:alpha val="40000"/>
                  </a:schemeClr>
                </a:outerShdw>
              </a:effectLst>
            </a:endParaRPr>
          </a:p>
        </p:txBody>
      </p:sp>
      <p:sp>
        <p:nvSpPr>
          <p:cNvPr id="63" name="Oval 62">
            <a:extLst>
              <a:ext uri="{FF2B5EF4-FFF2-40B4-BE49-F238E27FC236}">
                <a16:creationId xmlns:a16="http://schemas.microsoft.com/office/drawing/2014/main" id="{1157C34B-F9DA-859F-7296-718212097B6B}"/>
              </a:ext>
            </a:extLst>
          </p:cNvPr>
          <p:cNvSpPr/>
          <p:nvPr/>
        </p:nvSpPr>
        <p:spPr>
          <a:xfrm>
            <a:off x="13355125" y="2542355"/>
            <a:ext cx="3514068" cy="32004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a:ln w="0"/>
              <a:solidFill>
                <a:schemeClr val="tx1"/>
              </a:solidFill>
              <a:effectLst>
                <a:outerShdw blurRad="38100" dist="19050" dir="2700000" algn="tl" rotWithShape="0">
                  <a:schemeClr val="dk1">
                    <a:alpha val="40000"/>
                  </a:schemeClr>
                </a:outerShdw>
              </a:effectLst>
            </a:endParaRPr>
          </a:p>
        </p:txBody>
      </p:sp>
      <p:sp>
        <p:nvSpPr>
          <p:cNvPr id="64" name="Oval 63">
            <a:extLst>
              <a:ext uri="{FF2B5EF4-FFF2-40B4-BE49-F238E27FC236}">
                <a16:creationId xmlns:a16="http://schemas.microsoft.com/office/drawing/2014/main" id="{8D78EB94-BD43-17CD-04EC-0EF91D358421}"/>
              </a:ext>
            </a:extLst>
          </p:cNvPr>
          <p:cNvSpPr/>
          <p:nvPr/>
        </p:nvSpPr>
        <p:spPr>
          <a:xfrm>
            <a:off x="353440" y="2637032"/>
            <a:ext cx="3514068" cy="32004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a:ln w="0"/>
              <a:solidFill>
                <a:schemeClr val="tx1"/>
              </a:solidFill>
              <a:effectLst>
                <a:outerShdw blurRad="38100" dist="19050" dir="2700000" algn="tl" rotWithShape="0">
                  <a:schemeClr val="dk1">
                    <a:alpha val="40000"/>
                  </a:schemeClr>
                </a:outerShdw>
              </a:effectLst>
            </a:endParaRPr>
          </a:p>
        </p:txBody>
      </p:sp>
      <p:sp>
        <p:nvSpPr>
          <p:cNvPr id="65" name="Oval 64">
            <a:extLst>
              <a:ext uri="{FF2B5EF4-FFF2-40B4-BE49-F238E27FC236}">
                <a16:creationId xmlns:a16="http://schemas.microsoft.com/office/drawing/2014/main" id="{96245C76-DF3E-713B-70FC-F94ECC56135D}"/>
              </a:ext>
            </a:extLst>
          </p:cNvPr>
          <p:cNvSpPr/>
          <p:nvPr/>
        </p:nvSpPr>
        <p:spPr>
          <a:xfrm>
            <a:off x="11269971" y="6761335"/>
            <a:ext cx="3514068" cy="3200400"/>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ZA">
              <a:ln w="0"/>
              <a:solidFill>
                <a:schemeClr val="tx1"/>
              </a:solidFill>
              <a:effectLst>
                <a:outerShdw blurRad="38100" dist="19050" dir="2700000" algn="tl" rotWithShape="0">
                  <a:schemeClr val="dk1">
                    <a:alpha val="40000"/>
                  </a:schemeClr>
                </a:outerShdw>
              </a:effectLst>
            </a:endParaRPr>
          </a:p>
        </p:txBody>
      </p:sp>
      <p:sp>
        <p:nvSpPr>
          <p:cNvPr id="66" name="TextBox 65">
            <a:extLst>
              <a:ext uri="{FF2B5EF4-FFF2-40B4-BE49-F238E27FC236}">
                <a16:creationId xmlns:a16="http://schemas.microsoft.com/office/drawing/2014/main" id="{AA3F72FA-BE8A-BA20-6711-F166DEFABC91}"/>
              </a:ext>
            </a:extLst>
          </p:cNvPr>
          <p:cNvSpPr txBox="1"/>
          <p:nvPr/>
        </p:nvSpPr>
        <p:spPr>
          <a:xfrm>
            <a:off x="688216" y="3788612"/>
            <a:ext cx="2900505" cy="707886"/>
          </a:xfrm>
          <a:prstGeom prst="rect">
            <a:avLst/>
          </a:prstGeom>
          <a:noFill/>
        </p:spPr>
        <p:txBody>
          <a:bodyPr wrap="square" rtlCol="0">
            <a:spAutoFit/>
          </a:bodyPr>
          <a:lstStyle/>
          <a:p>
            <a:r>
              <a:rPr lang="en-ZA" sz="4000" b="1" dirty="0">
                <a:solidFill>
                  <a:schemeClr val="bg1"/>
                </a:solidFill>
              </a:rPr>
              <a:t>Introduction</a:t>
            </a:r>
            <a:endParaRPr lang="en-ZA" sz="1600" b="1" dirty="0">
              <a:solidFill>
                <a:schemeClr val="bg1"/>
              </a:solidFill>
            </a:endParaRPr>
          </a:p>
        </p:txBody>
      </p:sp>
      <p:sp>
        <p:nvSpPr>
          <p:cNvPr id="67" name="TextBox 66">
            <a:extLst>
              <a:ext uri="{FF2B5EF4-FFF2-40B4-BE49-F238E27FC236}">
                <a16:creationId xmlns:a16="http://schemas.microsoft.com/office/drawing/2014/main" id="{99CFF48C-3719-0549-20E3-06B04BBF1DE5}"/>
              </a:ext>
            </a:extLst>
          </p:cNvPr>
          <p:cNvSpPr txBox="1"/>
          <p:nvPr/>
        </p:nvSpPr>
        <p:spPr>
          <a:xfrm>
            <a:off x="4234143" y="7761370"/>
            <a:ext cx="2928259" cy="1200329"/>
          </a:xfrm>
          <a:prstGeom prst="rect">
            <a:avLst/>
          </a:prstGeom>
          <a:noFill/>
        </p:spPr>
        <p:txBody>
          <a:bodyPr wrap="square" rtlCol="0">
            <a:spAutoFit/>
          </a:bodyPr>
          <a:lstStyle/>
          <a:p>
            <a:r>
              <a:rPr lang="en-ZA" sz="3600" b="1" dirty="0">
                <a:solidFill>
                  <a:schemeClr val="bg1"/>
                </a:solidFill>
              </a:rPr>
              <a:t>Key insight &amp; visualization</a:t>
            </a:r>
            <a:endParaRPr lang="en-ZA" b="1" dirty="0">
              <a:solidFill>
                <a:schemeClr val="bg1"/>
              </a:solidFill>
            </a:endParaRPr>
          </a:p>
        </p:txBody>
      </p:sp>
      <p:cxnSp>
        <p:nvCxnSpPr>
          <p:cNvPr id="69" name="Straight Arrow Connector 68">
            <a:extLst>
              <a:ext uri="{FF2B5EF4-FFF2-40B4-BE49-F238E27FC236}">
                <a16:creationId xmlns:a16="http://schemas.microsoft.com/office/drawing/2014/main" id="{B958DB7A-6C5F-661F-A199-15CAC253CD39}"/>
              </a:ext>
            </a:extLst>
          </p:cNvPr>
          <p:cNvCxnSpPr>
            <a:cxnSpLocks/>
          </p:cNvCxnSpPr>
          <p:nvPr/>
        </p:nvCxnSpPr>
        <p:spPr>
          <a:xfrm>
            <a:off x="2967136" y="5725632"/>
            <a:ext cx="1773409" cy="1488689"/>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B861DC7F-3922-96AD-6912-3D24A2BAA344}"/>
              </a:ext>
            </a:extLst>
          </p:cNvPr>
          <p:cNvCxnSpPr>
            <a:cxnSpLocks/>
          </p:cNvCxnSpPr>
          <p:nvPr/>
        </p:nvCxnSpPr>
        <p:spPr>
          <a:xfrm flipV="1">
            <a:off x="13747271" y="5502630"/>
            <a:ext cx="599490" cy="1361034"/>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113719C4-D15E-F86C-175F-42DA5F4B18F8}"/>
              </a:ext>
            </a:extLst>
          </p:cNvPr>
          <p:cNvCxnSpPr>
            <a:cxnSpLocks/>
          </p:cNvCxnSpPr>
          <p:nvPr/>
        </p:nvCxnSpPr>
        <p:spPr>
          <a:xfrm>
            <a:off x="10000772" y="5640426"/>
            <a:ext cx="1773409" cy="1488689"/>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7ED814ED-E8E2-E740-5243-223D7766EC54}"/>
              </a:ext>
            </a:extLst>
          </p:cNvPr>
          <p:cNvCxnSpPr>
            <a:cxnSpLocks/>
          </p:cNvCxnSpPr>
          <p:nvPr/>
        </p:nvCxnSpPr>
        <p:spPr>
          <a:xfrm flipV="1">
            <a:off x="6781800" y="6040323"/>
            <a:ext cx="799994" cy="1173998"/>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81" name="TextBox 80">
            <a:extLst>
              <a:ext uri="{FF2B5EF4-FFF2-40B4-BE49-F238E27FC236}">
                <a16:creationId xmlns:a16="http://schemas.microsoft.com/office/drawing/2014/main" id="{F95186FB-EFB7-F6B2-83B0-F344DB77A819}"/>
              </a:ext>
            </a:extLst>
          </p:cNvPr>
          <p:cNvSpPr txBox="1"/>
          <p:nvPr/>
        </p:nvSpPr>
        <p:spPr>
          <a:xfrm>
            <a:off x="6904570" y="4237232"/>
            <a:ext cx="3514068" cy="707886"/>
          </a:xfrm>
          <a:prstGeom prst="rect">
            <a:avLst/>
          </a:prstGeom>
          <a:noFill/>
        </p:spPr>
        <p:txBody>
          <a:bodyPr wrap="square" rtlCol="0">
            <a:spAutoFit/>
          </a:bodyPr>
          <a:lstStyle/>
          <a:p>
            <a:r>
              <a:rPr lang="en-ZA" sz="4000" b="1" dirty="0">
                <a:solidFill>
                  <a:schemeClr val="bg1"/>
                </a:solidFill>
              </a:rPr>
              <a:t> Improvement  </a:t>
            </a:r>
            <a:endParaRPr lang="en-ZA" sz="2400" b="1" dirty="0">
              <a:solidFill>
                <a:schemeClr val="bg1"/>
              </a:solidFill>
            </a:endParaRPr>
          </a:p>
        </p:txBody>
      </p:sp>
      <p:sp>
        <p:nvSpPr>
          <p:cNvPr id="83" name="TextBox 82">
            <a:extLst>
              <a:ext uri="{FF2B5EF4-FFF2-40B4-BE49-F238E27FC236}">
                <a16:creationId xmlns:a16="http://schemas.microsoft.com/office/drawing/2014/main" id="{68635CA3-0D4C-E480-E5E1-E129C70F924C}"/>
              </a:ext>
            </a:extLst>
          </p:cNvPr>
          <p:cNvSpPr txBox="1"/>
          <p:nvPr/>
        </p:nvSpPr>
        <p:spPr>
          <a:xfrm>
            <a:off x="11398317" y="7895556"/>
            <a:ext cx="3514068" cy="584775"/>
          </a:xfrm>
          <a:prstGeom prst="rect">
            <a:avLst/>
          </a:prstGeom>
          <a:noFill/>
        </p:spPr>
        <p:txBody>
          <a:bodyPr wrap="square" rtlCol="0">
            <a:spAutoFit/>
          </a:bodyPr>
          <a:lstStyle/>
          <a:p>
            <a:r>
              <a:rPr lang="en-ZA" sz="3200" b="1" dirty="0">
                <a:solidFill>
                  <a:schemeClr val="bg1"/>
                </a:solidFill>
              </a:rPr>
              <a:t>Recommendations</a:t>
            </a:r>
            <a:r>
              <a:rPr lang="en-ZA" sz="3200" dirty="0">
                <a:solidFill>
                  <a:schemeClr val="bg1"/>
                </a:solidFill>
              </a:rPr>
              <a:t> </a:t>
            </a:r>
            <a:endParaRPr lang="en-ZA" dirty="0">
              <a:solidFill>
                <a:schemeClr val="bg1"/>
              </a:solidFill>
            </a:endParaRPr>
          </a:p>
        </p:txBody>
      </p:sp>
      <p:sp>
        <p:nvSpPr>
          <p:cNvPr id="84" name="TextBox 83">
            <a:extLst>
              <a:ext uri="{FF2B5EF4-FFF2-40B4-BE49-F238E27FC236}">
                <a16:creationId xmlns:a16="http://schemas.microsoft.com/office/drawing/2014/main" id="{48746F05-B709-359C-64F1-B6741E58B8D3}"/>
              </a:ext>
            </a:extLst>
          </p:cNvPr>
          <p:cNvSpPr txBox="1"/>
          <p:nvPr/>
        </p:nvSpPr>
        <p:spPr>
          <a:xfrm>
            <a:off x="13546784" y="3640437"/>
            <a:ext cx="3514068" cy="646331"/>
          </a:xfrm>
          <a:prstGeom prst="rect">
            <a:avLst/>
          </a:prstGeom>
          <a:noFill/>
        </p:spPr>
        <p:txBody>
          <a:bodyPr wrap="square" rtlCol="0">
            <a:spAutoFit/>
          </a:bodyPr>
          <a:lstStyle/>
          <a:p>
            <a:r>
              <a:rPr lang="en-ZA" sz="3600" b="1" dirty="0">
                <a:solidFill>
                  <a:schemeClr val="bg1"/>
                </a:solidFill>
              </a:rPr>
              <a:t>Closing remarks </a:t>
            </a:r>
            <a:endParaRPr lang="en-ZA" sz="2000" b="1" dirty="0">
              <a:solidFill>
                <a:schemeClr val="bg1"/>
              </a:solidFill>
            </a:endParaRPr>
          </a:p>
        </p:txBody>
      </p:sp>
    </p:spTree>
    <p:extLst>
      <p:ext uri="{BB962C8B-B14F-4D97-AF65-F5344CB8AC3E}">
        <p14:creationId xmlns:p14="http://schemas.microsoft.com/office/powerpoint/2010/main" val="360621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p:cNvGrpSpPr/>
        <p:nvPr/>
      </p:nvGrpSpPr>
      <p:grpSpPr>
        <a:xfrm>
          <a:off x="0" y="0"/>
          <a:ext cx="0" cy="0"/>
          <a:chOff x="0" y="0"/>
          <a:chExt cx="0" cy="0"/>
        </a:xfrm>
      </p:grpSpPr>
      <p:sp>
        <p:nvSpPr>
          <p:cNvPr id="22" name="Freeform 3">
            <a:extLst>
              <a:ext uri="{FF2B5EF4-FFF2-40B4-BE49-F238E27FC236}">
                <a16:creationId xmlns:a16="http://schemas.microsoft.com/office/drawing/2014/main" id="{34B30172-DF54-8F29-CBD6-8439E1E03F59}"/>
              </a:ext>
            </a:extLst>
          </p:cNvPr>
          <p:cNvSpPr/>
          <p:nvPr/>
        </p:nvSpPr>
        <p:spPr>
          <a:xfrm>
            <a:off x="0" y="538088"/>
            <a:ext cx="9952658" cy="9990121"/>
          </a:xfrm>
          <a:custGeom>
            <a:avLst/>
            <a:gdLst/>
            <a:ahLst/>
            <a:cxnLst/>
            <a:rect l="l" t="t" r="r" b="b"/>
            <a:pathLst>
              <a:path w="9952658" h="9990121">
                <a:moveTo>
                  <a:pt x="0" y="0"/>
                </a:moveTo>
                <a:lnTo>
                  <a:pt x="9952658" y="0"/>
                </a:lnTo>
                <a:lnTo>
                  <a:pt x="9952658" y="9990121"/>
                </a:lnTo>
                <a:lnTo>
                  <a:pt x="0" y="9990121"/>
                </a:lnTo>
                <a:lnTo>
                  <a:pt x="0" y="0"/>
                </a:lnTo>
                <a:close/>
              </a:path>
            </a:pathLst>
          </a:custGeom>
          <a:blipFill>
            <a:blip r:embed="rId2"/>
            <a:stretch>
              <a:fillRect/>
            </a:stretch>
          </a:blipFill>
        </p:spPr>
      </p:sp>
      <p:grpSp>
        <p:nvGrpSpPr>
          <p:cNvPr id="3" name="Group 3"/>
          <p:cNvGrpSpPr/>
          <p:nvPr/>
        </p:nvGrpSpPr>
        <p:grpSpPr>
          <a:xfrm>
            <a:off x="11845189" y="5886301"/>
            <a:ext cx="5414111" cy="2697005"/>
            <a:chOff x="0" y="0"/>
            <a:chExt cx="1429943" cy="712317"/>
          </a:xfrm>
        </p:grpSpPr>
        <p:sp>
          <p:nvSpPr>
            <p:cNvPr id="4" name="Freeform 4"/>
            <p:cNvSpPr/>
            <p:nvPr/>
          </p:nvSpPr>
          <p:spPr>
            <a:xfrm>
              <a:off x="0" y="0"/>
              <a:ext cx="1429943" cy="712317"/>
            </a:xfrm>
            <a:custGeom>
              <a:avLst/>
              <a:gdLst/>
              <a:ahLst/>
              <a:cxnLst/>
              <a:rect l="l" t="t" r="r" b="b"/>
              <a:pathLst>
                <a:path w="1429943" h="712317">
                  <a:moveTo>
                    <a:pt x="32889" y="0"/>
                  </a:moveTo>
                  <a:lnTo>
                    <a:pt x="1397054" y="0"/>
                  </a:lnTo>
                  <a:cubicBezTo>
                    <a:pt x="1405776" y="0"/>
                    <a:pt x="1414142" y="3465"/>
                    <a:pt x="1420310" y="9633"/>
                  </a:cubicBezTo>
                  <a:cubicBezTo>
                    <a:pt x="1426478" y="15801"/>
                    <a:pt x="1429943" y="24166"/>
                    <a:pt x="1429943" y="32889"/>
                  </a:cubicBezTo>
                  <a:lnTo>
                    <a:pt x="1429943" y="679428"/>
                  </a:lnTo>
                  <a:cubicBezTo>
                    <a:pt x="1429943" y="697592"/>
                    <a:pt x="1415218" y="712317"/>
                    <a:pt x="1397054" y="712317"/>
                  </a:cubicBezTo>
                  <a:lnTo>
                    <a:pt x="32889" y="712317"/>
                  </a:lnTo>
                  <a:cubicBezTo>
                    <a:pt x="14725" y="712317"/>
                    <a:pt x="0" y="697592"/>
                    <a:pt x="0" y="679428"/>
                  </a:cubicBezTo>
                  <a:lnTo>
                    <a:pt x="0" y="32889"/>
                  </a:lnTo>
                  <a:cubicBezTo>
                    <a:pt x="0" y="14725"/>
                    <a:pt x="14725" y="0"/>
                    <a:pt x="32889" y="0"/>
                  </a:cubicBezTo>
                  <a:close/>
                </a:path>
              </a:pathLst>
            </a:custGeom>
            <a:blipFill>
              <a:blip r:embed="rId3"/>
              <a:stretch>
                <a:fillRect t="-9596" b="-9596"/>
              </a:stretch>
            </a:blipFill>
          </p:spPr>
        </p:sp>
      </p:grpSp>
      <p:grpSp>
        <p:nvGrpSpPr>
          <p:cNvPr id="5" name="Group 5"/>
          <p:cNvGrpSpPr/>
          <p:nvPr/>
        </p:nvGrpSpPr>
        <p:grpSpPr>
          <a:xfrm>
            <a:off x="9458542" y="5441441"/>
            <a:ext cx="2278049" cy="2269591"/>
            <a:chOff x="0" y="0"/>
            <a:chExt cx="714971" cy="712317"/>
          </a:xfrm>
        </p:grpSpPr>
        <p:sp>
          <p:nvSpPr>
            <p:cNvPr id="6" name="Freeform 6"/>
            <p:cNvSpPr/>
            <p:nvPr/>
          </p:nvSpPr>
          <p:spPr>
            <a:xfrm>
              <a:off x="0" y="0"/>
              <a:ext cx="714971" cy="712317"/>
            </a:xfrm>
            <a:custGeom>
              <a:avLst/>
              <a:gdLst/>
              <a:ahLst/>
              <a:cxnLst/>
              <a:rect l="l" t="t" r="r" b="b"/>
              <a:pathLst>
                <a:path w="714971" h="712317">
                  <a:moveTo>
                    <a:pt x="78165" y="0"/>
                  </a:moveTo>
                  <a:lnTo>
                    <a:pt x="636806" y="0"/>
                  </a:lnTo>
                  <a:cubicBezTo>
                    <a:pt x="679976" y="0"/>
                    <a:pt x="714971" y="34996"/>
                    <a:pt x="714971" y="78165"/>
                  </a:cubicBezTo>
                  <a:lnTo>
                    <a:pt x="714971" y="634152"/>
                  </a:lnTo>
                  <a:cubicBezTo>
                    <a:pt x="714971" y="654882"/>
                    <a:pt x="706736" y="674764"/>
                    <a:pt x="692077" y="689423"/>
                  </a:cubicBezTo>
                  <a:cubicBezTo>
                    <a:pt x="677418" y="704082"/>
                    <a:pt x="657537" y="712317"/>
                    <a:pt x="636806" y="712317"/>
                  </a:cubicBezTo>
                  <a:lnTo>
                    <a:pt x="78165" y="712317"/>
                  </a:lnTo>
                  <a:cubicBezTo>
                    <a:pt x="34996" y="712317"/>
                    <a:pt x="0" y="677321"/>
                    <a:pt x="0" y="634152"/>
                  </a:cubicBezTo>
                  <a:lnTo>
                    <a:pt x="0" y="78165"/>
                  </a:lnTo>
                  <a:cubicBezTo>
                    <a:pt x="0" y="34996"/>
                    <a:pt x="34996" y="0"/>
                    <a:pt x="78165" y="0"/>
                  </a:cubicBezTo>
                  <a:close/>
                </a:path>
              </a:pathLst>
            </a:custGeom>
            <a:blipFill>
              <a:blip r:embed="rId4"/>
              <a:stretch>
                <a:fillRect l="-24768" r="-24768"/>
              </a:stretch>
            </a:blipFill>
          </p:spPr>
        </p:sp>
      </p:grpSp>
      <p:grpSp>
        <p:nvGrpSpPr>
          <p:cNvPr id="7" name="Group 7"/>
          <p:cNvGrpSpPr/>
          <p:nvPr/>
        </p:nvGrpSpPr>
        <p:grpSpPr>
          <a:xfrm>
            <a:off x="11845189" y="1703693"/>
            <a:ext cx="4416109" cy="4063613"/>
            <a:chOff x="0" y="0"/>
            <a:chExt cx="774107" cy="712317"/>
          </a:xfrm>
        </p:grpSpPr>
        <p:sp>
          <p:nvSpPr>
            <p:cNvPr id="8" name="Freeform 8"/>
            <p:cNvSpPr/>
            <p:nvPr/>
          </p:nvSpPr>
          <p:spPr>
            <a:xfrm>
              <a:off x="0" y="0"/>
              <a:ext cx="774107" cy="712317"/>
            </a:xfrm>
            <a:custGeom>
              <a:avLst/>
              <a:gdLst/>
              <a:ahLst/>
              <a:cxnLst/>
              <a:rect l="l" t="t" r="r" b="b"/>
              <a:pathLst>
                <a:path w="774107" h="712317">
                  <a:moveTo>
                    <a:pt x="40322" y="0"/>
                  </a:moveTo>
                  <a:lnTo>
                    <a:pt x="733785" y="0"/>
                  </a:lnTo>
                  <a:cubicBezTo>
                    <a:pt x="756054" y="0"/>
                    <a:pt x="774107" y="18053"/>
                    <a:pt x="774107" y="40322"/>
                  </a:cubicBezTo>
                  <a:lnTo>
                    <a:pt x="774107" y="671995"/>
                  </a:lnTo>
                  <a:cubicBezTo>
                    <a:pt x="774107" y="694264"/>
                    <a:pt x="756054" y="712317"/>
                    <a:pt x="733785" y="712317"/>
                  </a:cubicBezTo>
                  <a:lnTo>
                    <a:pt x="40322" y="712317"/>
                  </a:lnTo>
                  <a:cubicBezTo>
                    <a:pt x="18053" y="712317"/>
                    <a:pt x="0" y="694264"/>
                    <a:pt x="0" y="671995"/>
                  </a:cubicBezTo>
                  <a:lnTo>
                    <a:pt x="0" y="40322"/>
                  </a:lnTo>
                  <a:cubicBezTo>
                    <a:pt x="0" y="18053"/>
                    <a:pt x="18053" y="0"/>
                    <a:pt x="40322" y="0"/>
                  </a:cubicBezTo>
                  <a:close/>
                </a:path>
              </a:pathLst>
            </a:custGeom>
            <a:blipFill>
              <a:blip r:embed="rId5"/>
              <a:stretch>
                <a:fillRect l="-18927" r="-18927"/>
              </a:stretch>
            </a:blipFill>
          </p:spPr>
        </p:sp>
      </p:grpSp>
      <p:grpSp>
        <p:nvGrpSpPr>
          <p:cNvPr id="9" name="Group 9"/>
          <p:cNvGrpSpPr/>
          <p:nvPr/>
        </p:nvGrpSpPr>
        <p:grpSpPr>
          <a:xfrm>
            <a:off x="8789378" y="2380095"/>
            <a:ext cx="2947213" cy="2936271"/>
            <a:chOff x="0" y="0"/>
            <a:chExt cx="714971" cy="712317"/>
          </a:xfrm>
        </p:grpSpPr>
        <p:sp>
          <p:nvSpPr>
            <p:cNvPr id="10" name="Freeform 10"/>
            <p:cNvSpPr/>
            <p:nvPr/>
          </p:nvSpPr>
          <p:spPr>
            <a:xfrm>
              <a:off x="0" y="0"/>
              <a:ext cx="714971" cy="712317"/>
            </a:xfrm>
            <a:custGeom>
              <a:avLst/>
              <a:gdLst/>
              <a:ahLst/>
              <a:cxnLst/>
              <a:rect l="l" t="t" r="r" b="b"/>
              <a:pathLst>
                <a:path w="714971" h="712317">
                  <a:moveTo>
                    <a:pt x="60418" y="0"/>
                  </a:moveTo>
                  <a:lnTo>
                    <a:pt x="654554" y="0"/>
                  </a:lnTo>
                  <a:cubicBezTo>
                    <a:pt x="687921" y="0"/>
                    <a:pt x="714971" y="27050"/>
                    <a:pt x="714971" y="60418"/>
                  </a:cubicBezTo>
                  <a:lnTo>
                    <a:pt x="714971" y="651899"/>
                  </a:lnTo>
                  <a:cubicBezTo>
                    <a:pt x="714971" y="685267"/>
                    <a:pt x="687921" y="712317"/>
                    <a:pt x="654554" y="712317"/>
                  </a:cubicBezTo>
                  <a:lnTo>
                    <a:pt x="60418" y="712317"/>
                  </a:lnTo>
                  <a:cubicBezTo>
                    <a:pt x="27050" y="712317"/>
                    <a:pt x="0" y="685267"/>
                    <a:pt x="0" y="651899"/>
                  </a:cubicBezTo>
                  <a:lnTo>
                    <a:pt x="0" y="60418"/>
                  </a:lnTo>
                  <a:cubicBezTo>
                    <a:pt x="0" y="27050"/>
                    <a:pt x="27050" y="0"/>
                    <a:pt x="60418" y="0"/>
                  </a:cubicBezTo>
                  <a:close/>
                </a:path>
              </a:pathLst>
            </a:custGeom>
            <a:blipFill>
              <a:blip r:embed="rId6"/>
              <a:stretch>
                <a:fillRect t="-25326" b="-25326"/>
              </a:stretch>
            </a:blipFill>
          </p:spPr>
        </p:sp>
      </p:grpSp>
      <p:sp>
        <p:nvSpPr>
          <p:cNvPr id="17" name="TextBox 17"/>
          <p:cNvSpPr txBox="1"/>
          <p:nvPr/>
        </p:nvSpPr>
        <p:spPr>
          <a:xfrm>
            <a:off x="762000" y="2380096"/>
            <a:ext cx="7639768" cy="6401753"/>
          </a:xfrm>
          <a:prstGeom prst="rect">
            <a:avLst/>
          </a:prstGeom>
        </p:spPr>
        <p:txBody>
          <a:bodyPr wrap="square" lIns="0" tIns="0" rIns="0" bIns="0" rtlCol="0" anchor="t">
            <a:spAutoFit/>
          </a:bodyPr>
          <a:lstStyle/>
          <a:p>
            <a:pPr algn="ctr">
              <a:buNone/>
            </a:pPr>
            <a:r>
              <a:rPr lang="en-US" sz="3200" dirty="0">
                <a:solidFill>
                  <a:schemeClr val="bg1"/>
                </a:solidFill>
              </a:rPr>
              <a:t>Welcome to our presentation on the sales performance and analysis of </a:t>
            </a:r>
            <a:r>
              <a:rPr lang="en-US" sz="3200" b="1" dirty="0">
                <a:solidFill>
                  <a:schemeClr val="bg1"/>
                </a:solidFill>
              </a:rPr>
              <a:t>Bright Coffee</a:t>
            </a:r>
            <a:r>
              <a:rPr lang="en-US" sz="3200" dirty="0">
                <a:solidFill>
                  <a:schemeClr val="bg1"/>
                </a:solidFill>
              </a:rPr>
              <a:t>, a specialty coffee retailer dedicated to delivering high-quality beverages and an exceptional customer experience.</a:t>
            </a:r>
          </a:p>
          <a:p>
            <a:pPr algn="ctr"/>
            <a:r>
              <a:rPr lang="en-US" sz="3200" dirty="0">
                <a:solidFill>
                  <a:schemeClr val="bg1"/>
                </a:solidFill>
              </a:rPr>
              <a:t>In this presentation, we will explore key insights derived from transactional data collected across Bright Coffee’s stores. The objective is to identify patterns, trends, and opportunities that can support strategic decisions in areas such as product performance, sales timing, pricing effectiveness, and customer behavior</a:t>
            </a:r>
          </a:p>
        </p:txBody>
      </p:sp>
      <p:sp>
        <p:nvSpPr>
          <p:cNvPr id="19" name="Freeform 19"/>
          <p:cNvSpPr/>
          <p:nvPr/>
        </p:nvSpPr>
        <p:spPr>
          <a:xfrm>
            <a:off x="8835460" y="6881237"/>
            <a:ext cx="1210332" cy="1738407"/>
          </a:xfrm>
          <a:custGeom>
            <a:avLst/>
            <a:gdLst/>
            <a:ahLst/>
            <a:cxnLst/>
            <a:rect l="l" t="t" r="r" b="b"/>
            <a:pathLst>
              <a:path w="1210332" h="1738407">
                <a:moveTo>
                  <a:pt x="0" y="0"/>
                </a:moveTo>
                <a:lnTo>
                  <a:pt x="1210332" y="0"/>
                </a:lnTo>
                <a:lnTo>
                  <a:pt x="1210332" y="1738407"/>
                </a:lnTo>
                <a:lnTo>
                  <a:pt x="0" y="1738407"/>
                </a:lnTo>
                <a:lnTo>
                  <a:pt x="0" y="0"/>
                </a:lnTo>
                <a:close/>
              </a:path>
            </a:pathLst>
          </a:custGeom>
          <a:blipFill>
            <a:blip r:embed="rId7"/>
            <a:stretch>
              <a:fillRect/>
            </a:stretch>
          </a:blipFill>
        </p:spPr>
      </p:sp>
      <p:sp>
        <p:nvSpPr>
          <p:cNvPr id="20" name="Freeform 20"/>
          <p:cNvSpPr/>
          <p:nvPr/>
        </p:nvSpPr>
        <p:spPr>
          <a:xfrm>
            <a:off x="10477016" y="1013657"/>
            <a:ext cx="1368173" cy="1562059"/>
          </a:xfrm>
          <a:custGeom>
            <a:avLst/>
            <a:gdLst/>
            <a:ahLst/>
            <a:cxnLst/>
            <a:rect l="l" t="t" r="r" b="b"/>
            <a:pathLst>
              <a:path w="1368173" h="1562059">
                <a:moveTo>
                  <a:pt x="0" y="0"/>
                </a:moveTo>
                <a:lnTo>
                  <a:pt x="1368173" y="0"/>
                </a:lnTo>
                <a:lnTo>
                  <a:pt x="1368173" y="1562058"/>
                </a:lnTo>
                <a:lnTo>
                  <a:pt x="0" y="1562058"/>
                </a:lnTo>
                <a:lnTo>
                  <a:pt x="0" y="0"/>
                </a:lnTo>
                <a:close/>
              </a:path>
            </a:pathLst>
          </a:custGeom>
          <a:blipFill>
            <a:blip r:embed="rId8"/>
            <a:stretch>
              <a:fillRect/>
            </a:stretch>
          </a:blipFill>
        </p:spPr>
      </p:sp>
      <p:sp>
        <p:nvSpPr>
          <p:cNvPr id="21" name="Freeform 21"/>
          <p:cNvSpPr/>
          <p:nvPr/>
        </p:nvSpPr>
        <p:spPr>
          <a:xfrm>
            <a:off x="14950275" y="8132349"/>
            <a:ext cx="1368173" cy="1562059"/>
          </a:xfrm>
          <a:custGeom>
            <a:avLst/>
            <a:gdLst/>
            <a:ahLst/>
            <a:cxnLst/>
            <a:rect l="l" t="t" r="r" b="b"/>
            <a:pathLst>
              <a:path w="1368173" h="1562059">
                <a:moveTo>
                  <a:pt x="0" y="0"/>
                </a:moveTo>
                <a:lnTo>
                  <a:pt x="1368174" y="0"/>
                </a:lnTo>
                <a:lnTo>
                  <a:pt x="1368174" y="1562059"/>
                </a:lnTo>
                <a:lnTo>
                  <a:pt x="0" y="1562059"/>
                </a:lnTo>
                <a:lnTo>
                  <a:pt x="0" y="0"/>
                </a:lnTo>
                <a:close/>
              </a:path>
            </a:pathLst>
          </a:custGeom>
          <a:blipFill>
            <a:blip r:embed="rId8"/>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366F76F5-CF54-E7F1-DC1B-3861EFCA324B}"/>
              </a:ext>
            </a:extLst>
          </p:cNvPr>
          <p:cNvPicPr>
            <a:picLocks noChangeAspect="1"/>
          </p:cNvPicPr>
          <p:nvPr/>
        </p:nvPicPr>
        <p:blipFill>
          <a:blip r:embed="rId2"/>
          <a:stretch>
            <a:fillRect/>
          </a:stretch>
        </p:blipFill>
        <p:spPr>
          <a:xfrm>
            <a:off x="731440" y="2755393"/>
            <a:ext cx="10090021" cy="6883906"/>
          </a:xfrm>
          <a:prstGeom prst="rect">
            <a:avLst/>
          </a:prstGeom>
        </p:spPr>
      </p:pic>
      <p:sp>
        <p:nvSpPr>
          <p:cNvPr id="23" name="Freeform 21">
            <a:extLst>
              <a:ext uri="{FF2B5EF4-FFF2-40B4-BE49-F238E27FC236}">
                <a16:creationId xmlns:a16="http://schemas.microsoft.com/office/drawing/2014/main" id="{0213D45C-438D-D485-06CB-443AC1E9EFC2}"/>
              </a:ext>
            </a:extLst>
          </p:cNvPr>
          <p:cNvSpPr/>
          <p:nvPr/>
        </p:nvSpPr>
        <p:spPr>
          <a:xfrm>
            <a:off x="1348355" y="840304"/>
            <a:ext cx="2867095" cy="2702996"/>
          </a:xfrm>
          <a:custGeom>
            <a:avLst/>
            <a:gdLst/>
            <a:ahLst/>
            <a:cxnLst/>
            <a:rect l="l" t="t" r="r" b="b"/>
            <a:pathLst>
              <a:path w="1368173" h="1562059">
                <a:moveTo>
                  <a:pt x="0" y="0"/>
                </a:moveTo>
                <a:lnTo>
                  <a:pt x="1368174" y="0"/>
                </a:lnTo>
                <a:lnTo>
                  <a:pt x="1368174" y="1562059"/>
                </a:lnTo>
                <a:lnTo>
                  <a:pt x="0" y="1562059"/>
                </a:lnTo>
                <a:lnTo>
                  <a:pt x="0" y="0"/>
                </a:lnTo>
                <a:close/>
              </a:path>
            </a:pathLst>
          </a:custGeom>
          <a:blipFill>
            <a:blip r:embed="rId3"/>
            <a:stretch>
              <a:fillRect/>
            </a:stretch>
          </a:blipFill>
        </p:spPr>
      </p:sp>
      <p:sp>
        <p:nvSpPr>
          <p:cNvPr id="22" name="Freeform 21">
            <a:extLst>
              <a:ext uri="{FF2B5EF4-FFF2-40B4-BE49-F238E27FC236}">
                <a16:creationId xmlns:a16="http://schemas.microsoft.com/office/drawing/2014/main" id="{852FC9FF-7777-D3B7-E7C4-98FF28286A55}"/>
              </a:ext>
            </a:extLst>
          </p:cNvPr>
          <p:cNvSpPr/>
          <p:nvPr/>
        </p:nvSpPr>
        <p:spPr>
          <a:xfrm>
            <a:off x="9906000" y="1198337"/>
            <a:ext cx="710251" cy="849255"/>
          </a:xfrm>
          <a:custGeom>
            <a:avLst/>
            <a:gdLst/>
            <a:ahLst/>
            <a:cxnLst/>
            <a:rect l="l" t="t" r="r" b="b"/>
            <a:pathLst>
              <a:path w="1368173" h="1562059">
                <a:moveTo>
                  <a:pt x="0" y="0"/>
                </a:moveTo>
                <a:lnTo>
                  <a:pt x="1368174" y="0"/>
                </a:lnTo>
                <a:lnTo>
                  <a:pt x="1368174" y="1562059"/>
                </a:lnTo>
                <a:lnTo>
                  <a:pt x="0" y="1562059"/>
                </a:lnTo>
                <a:lnTo>
                  <a:pt x="0" y="0"/>
                </a:lnTo>
                <a:close/>
              </a:path>
            </a:pathLst>
          </a:custGeom>
          <a:blipFill>
            <a:blip r:embed="rId3"/>
            <a:stretch>
              <a:fillRect/>
            </a:stretch>
          </a:blipFill>
        </p:spPr>
      </p:sp>
      <p:sp>
        <p:nvSpPr>
          <p:cNvPr id="9" name="TextBox 9"/>
          <p:cNvSpPr txBox="1"/>
          <p:nvPr/>
        </p:nvSpPr>
        <p:spPr>
          <a:xfrm>
            <a:off x="1339980" y="647701"/>
            <a:ext cx="14966820" cy="3150863"/>
          </a:xfrm>
          <a:prstGeom prst="rect">
            <a:avLst/>
          </a:prstGeom>
        </p:spPr>
        <p:txBody>
          <a:bodyPr wrap="square" lIns="0" tIns="0" rIns="0" bIns="0" rtlCol="0" anchor="t">
            <a:spAutoFit/>
          </a:bodyPr>
          <a:lstStyle/>
          <a:p>
            <a:r>
              <a:rPr lang="en-US" sz="6600" b="0" i="0" u="none" strike="noStrike" baseline="0" dirty="0">
                <a:solidFill>
                  <a:schemeClr val="bg1"/>
                </a:solidFill>
                <a:latin typeface="Aptos" panose="020B0004020202020204" pitchFamily="34" charset="0"/>
              </a:rPr>
              <a:t>Viewership by Sales by product category</a:t>
            </a:r>
          </a:p>
          <a:p>
            <a:endParaRPr lang="en-ZA" sz="8000" dirty="0"/>
          </a:p>
          <a:p>
            <a:pPr algn="ctr">
              <a:lnSpc>
                <a:spcPts val="6240"/>
              </a:lnSpc>
            </a:pPr>
            <a:endParaRPr lang="en-US" sz="8000" b="1" spc="-496" dirty="0">
              <a:solidFill>
                <a:srgbClr val="FFFFFF"/>
              </a:solidFill>
              <a:latin typeface="Klein Bold"/>
              <a:ea typeface="Klein Bold"/>
              <a:cs typeface="Klein Bold"/>
              <a:sym typeface="Klein Bold"/>
            </a:endParaRPr>
          </a:p>
        </p:txBody>
      </p:sp>
      <p:sp>
        <p:nvSpPr>
          <p:cNvPr id="19" name="Freeform 19"/>
          <p:cNvSpPr/>
          <p:nvPr/>
        </p:nvSpPr>
        <p:spPr>
          <a:xfrm>
            <a:off x="5986201" y="1622965"/>
            <a:ext cx="1210332" cy="1738407"/>
          </a:xfrm>
          <a:custGeom>
            <a:avLst/>
            <a:gdLst/>
            <a:ahLst/>
            <a:cxnLst/>
            <a:rect l="l" t="t" r="r" b="b"/>
            <a:pathLst>
              <a:path w="1210332" h="1738407">
                <a:moveTo>
                  <a:pt x="0" y="0"/>
                </a:moveTo>
                <a:lnTo>
                  <a:pt x="1210332" y="0"/>
                </a:lnTo>
                <a:lnTo>
                  <a:pt x="1210332" y="1738408"/>
                </a:lnTo>
                <a:lnTo>
                  <a:pt x="0" y="1738408"/>
                </a:lnTo>
                <a:lnTo>
                  <a:pt x="0" y="0"/>
                </a:lnTo>
                <a:close/>
              </a:path>
            </a:pathLst>
          </a:custGeom>
          <a:blipFill>
            <a:blip r:embed="rId4"/>
            <a:stretch>
              <a:fillRect/>
            </a:stretch>
          </a:blipFill>
        </p:spPr>
      </p:sp>
      <p:sp>
        <p:nvSpPr>
          <p:cNvPr id="20" name="Freeform 20"/>
          <p:cNvSpPr/>
          <p:nvPr/>
        </p:nvSpPr>
        <p:spPr>
          <a:xfrm>
            <a:off x="15547167" y="3249788"/>
            <a:ext cx="1368173" cy="1562059"/>
          </a:xfrm>
          <a:custGeom>
            <a:avLst/>
            <a:gdLst/>
            <a:ahLst/>
            <a:cxnLst/>
            <a:rect l="l" t="t" r="r" b="b"/>
            <a:pathLst>
              <a:path w="1368173" h="1562059">
                <a:moveTo>
                  <a:pt x="0" y="0"/>
                </a:moveTo>
                <a:lnTo>
                  <a:pt x="1368173" y="0"/>
                </a:lnTo>
                <a:lnTo>
                  <a:pt x="1368173" y="1562059"/>
                </a:lnTo>
                <a:lnTo>
                  <a:pt x="0" y="1562059"/>
                </a:lnTo>
                <a:lnTo>
                  <a:pt x="0" y="0"/>
                </a:lnTo>
                <a:close/>
              </a:path>
            </a:pathLst>
          </a:custGeom>
          <a:blipFill>
            <a:blip r:embed="rId3"/>
            <a:stretch>
              <a:fillRect/>
            </a:stretch>
          </a:blipFill>
        </p:spPr>
      </p:sp>
      <p:sp>
        <p:nvSpPr>
          <p:cNvPr id="21" name="Freeform 21"/>
          <p:cNvSpPr/>
          <p:nvPr/>
        </p:nvSpPr>
        <p:spPr>
          <a:xfrm>
            <a:off x="7775827" y="8343900"/>
            <a:ext cx="1368173" cy="1562059"/>
          </a:xfrm>
          <a:custGeom>
            <a:avLst/>
            <a:gdLst/>
            <a:ahLst/>
            <a:cxnLst/>
            <a:rect l="l" t="t" r="r" b="b"/>
            <a:pathLst>
              <a:path w="1368173" h="1562059">
                <a:moveTo>
                  <a:pt x="0" y="0"/>
                </a:moveTo>
                <a:lnTo>
                  <a:pt x="1368174" y="0"/>
                </a:lnTo>
                <a:lnTo>
                  <a:pt x="1368174" y="1562059"/>
                </a:lnTo>
                <a:lnTo>
                  <a:pt x="0" y="1562059"/>
                </a:lnTo>
                <a:lnTo>
                  <a:pt x="0" y="0"/>
                </a:lnTo>
                <a:close/>
              </a:path>
            </a:pathLst>
          </a:custGeom>
          <a:blipFill>
            <a:blip r:embed="rId3"/>
            <a:stretch>
              <a:fillRect/>
            </a:stretch>
          </a:blipFill>
        </p:spPr>
      </p:sp>
      <p:sp>
        <p:nvSpPr>
          <p:cNvPr id="25" name="Freeform 21">
            <a:extLst>
              <a:ext uri="{FF2B5EF4-FFF2-40B4-BE49-F238E27FC236}">
                <a16:creationId xmlns:a16="http://schemas.microsoft.com/office/drawing/2014/main" id="{CCBBB8F4-8325-369D-1087-CA69F2DFFACB}"/>
              </a:ext>
            </a:extLst>
          </p:cNvPr>
          <p:cNvSpPr/>
          <p:nvPr/>
        </p:nvSpPr>
        <p:spPr>
          <a:xfrm>
            <a:off x="8571029" y="3002584"/>
            <a:ext cx="1368173" cy="1562059"/>
          </a:xfrm>
          <a:custGeom>
            <a:avLst/>
            <a:gdLst/>
            <a:ahLst/>
            <a:cxnLst/>
            <a:rect l="l" t="t" r="r" b="b"/>
            <a:pathLst>
              <a:path w="1368173" h="1562059">
                <a:moveTo>
                  <a:pt x="0" y="0"/>
                </a:moveTo>
                <a:lnTo>
                  <a:pt x="1368174" y="0"/>
                </a:lnTo>
                <a:lnTo>
                  <a:pt x="1368174" y="1562059"/>
                </a:lnTo>
                <a:lnTo>
                  <a:pt x="0" y="1562059"/>
                </a:lnTo>
                <a:lnTo>
                  <a:pt x="0" y="0"/>
                </a:lnTo>
                <a:close/>
              </a:path>
            </a:pathLst>
          </a:custGeom>
          <a:blipFill>
            <a:blip r:embed="rId3"/>
            <a:stretch>
              <a:fillRect/>
            </a:stretch>
          </a:blipFill>
        </p:spPr>
      </p:sp>
      <p:sp>
        <p:nvSpPr>
          <p:cNvPr id="26" name="Freeform 21">
            <a:extLst>
              <a:ext uri="{FF2B5EF4-FFF2-40B4-BE49-F238E27FC236}">
                <a16:creationId xmlns:a16="http://schemas.microsoft.com/office/drawing/2014/main" id="{A1C42711-C0CA-8A5C-76DC-D0D344ED3877}"/>
              </a:ext>
            </a:extLst>
          </p:cNvPr>
          <p:cNvSpPr/>
          <p:nvPr/>
        </p:nvSpPr>
        <p:spPr>
          <a:xfrm>
            <a:off x="122900" y="3604673"/>
            <a:ext cx="1368173" cy="1562059"/>
          </a:xfrm>
          <a:custGeom>
            <a:avLst/>
            <a:gdLst/>
            <a:ahLst/>
            <a:cxnLst/>
            <a:rect l="l" t="t" r="r" b="b"/>
            <a:pathLst>
              <a:path w="1368173" h="1562059">
                <a:moveTo>
                  <a:pt x="0" y="0"/>
                </a:moveTo>
                <a:lnTo>
                  <a:pt x="1368174" y="0"/>
                </a:lnTo>
                <a:lnTo>
                  <a:pt x="1368174" y="1562059"/>
                </a:lnTo>
                <a:lnTo>
                  <a:pt x="0" y="1562059"/>
                </a:lnTo>
                <a:lnTo>
                  <a:pt x="0" y="0"/>
                </a:lnTo>
                <a:close/>
              </a:path>
            </a:pathLst>
          </a:custGeom>
          <a:blipFill>
            <a:blip r:embed="rId3"/>
            <a:stretch>
              <a:fillRect/>
            </a:stretch>
          </a:blipFill>
        </p:spPr>
      </p:sp>
      <p:sp>
        <p:nvSpPr>
          <p:cNvPr id="29" name="TextBox 28">
            <a:extLst>
              <a:ext uri="{FF2B5EF4-FFF2-40B4-BE49-F238E27FC236}">
                <a16:creationId xmlns:a16="http://schemas.microsoft.com/office/drawing/2014/main" id="{4A07C195-84FE-D62F-08A1-48A290F5DBA6}"/>
              </a:ext>
            </a:extLst>
          </p:cNvPr>
          <p:cNvSpPr txBox="1"/>
          <p:nvPr/>
        </p:nvSpPr>
        <p:spPr>
          <a:xfrm>
            <a:off x="11963400" y="2324100"/>
            <a:ext cx="6089110" cy="1200329"/>
          </a:xfrm>
          <a:prstGeom prst="rect">
            <a:avLst/>
          </a:prstGeom>
          <a:noFill/>
        </p:spPr>
        <p:txBody>
          <a:bodyPr wrap="square" rtlCol="0">
            <a:spAutoFit/>
          </a:bodyPr>
          <a:lstStyle/>
          <a:p>
            <a:pPr marL="285750" indent="-285750">
              <a:buFont typeface="Wingdings" panose="05000000000000000000" pitchFamily="2" charset="2"/>
              <a:buChar char="Ø"/>
            </a:pPr>
            <a:r>
              <a:rPr lang="en-US" dirty="0"/>
              <a:t>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Arial" panose="020B0604020202020204" pitchFamily="34" charset="0"/>
              <a:buChar char="•"/>
            </a:pPr>
            <a:endParaRPr lang="en-ZA"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p:cNvGrpSpPr/>
        <p:nvPr/>
      </p:nvGrpSpPr>
      <p:grpSpPr>
        <a:xfrm>
          <a:off x="0" y="0"/>
          <a:ext cx="0" cy="0"/>
          <a:chOff x="0" y="0"/>
          <a:chExt cx="0" cy="0"/>
        </a:xfrm>
      </p:grpSpPr>
      <p:grpSp>
        <p:nvGrpSpPr>
          <p:cNvPr id="5" name="Group 5"/>
          <p:cNvGrpSpPr/>
          <p:nvPr/>
        </p:nvGrpSpPr>
        <p:grpSpPr>
          <a:xfrm>
            <a:off x="8387486" y="6281374"/>
            <a:ext cx="2707382" cy="270738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4906" r="-24906"/>
              </a:stretch>
            </a:blipFill>
          </p:spPr>
        </p:sp>
      </p:grpSp>
      <p:sp>
        <p:nvSpPr>
          <p:cNvPr id="9" name="Freeform 9"/>
          <p:cNvSpPr/>
          <p:nvPr/>
        </p:nvSpPr>
        <p:spPr>
          <a:xfrm>
            <a:off x="16530888" y="1979076"/>
            <a:ext cx="1456824" cy="1917845"/>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3"/>
            <a:stretch>
              <a:fillRect/>
            </a:stretch>
          </a:blipFill>
        </p:spPr>
      </p:sp>
      <p:sp>
        <p:nvSpPr>
          <p:cNvPr id="10" name="Freeform 10"/>
          <p:cNvSpPr/>
          <p:nvPr/>
        </p:nvSpPr>
        <p:spPr>
          <a:xfrm>
            <a:off x="8621940" y="8699533"/>
            <a:ext cx="1044120" cy="1117535"/>
          </a:xfrm>
          <a:custGeom>
            <a:avLst/>
            <a:gdLst/>
            <a:ahLst/>
            <a:cxnLst/>
            <a:rect l="l" t="t" r="r" b="b"/>
            <a:pathLst>
              <a:path w="1044120" h="1117535">
                <a:moveTo>
                  <a:pt x="0" y="0"/>
                </a:moveTo>
                <a:lnTo>
                  <a:pt x="1044120" y="0"/>
                </a:lnTo>
                <a:lnTo>
                  <a:pt x="1044120" y="1117534"/>
                </a:lnTo>
                <a:lnTo>
                  <a:pt x="0" y="1117534"/>
                </a:lnTo>
                <a:lnTo>
                  <a:pt x="0" y="0"/>
                </a:lnTo>
                <a:close/>
              </a:path>
            </a:pathLst>
          </a:custGeom>
          <a:blipFill>
            <a:blip r:embed="rId4"/>
            <a:stretch>
              <a:fillRect/>
            </a:stretch>
          </a:blipFill>
        </p:spPr>
      </p:sp>
      <p:sp>
        <p:nvSpPr>
          <p:cNvPr id="11" name="Freeform 11"/>
          <p:cNvSpPr/>
          <p:nvPr/>
        </p:nvSpPr>
        <p:spPr>
          <a:xfrm>
            <a:off x="12415610" y="8017220"/>
            <a:ext cx="1432137" cy="1799848"/>
          </a:xfrm>
          <a:custGeom>
            <a:avLst/>
            <a:gdLst/>
            <a:ahLst/>
            <a:cxnLst/>
            <a:rect l="l" t="t" r="r" b="b"/>
            <a:pathLst>
              <a:path w="1432137" h="1799848">
                <a:moveTo>
                  <a:pt x="0" y="0"/>
                </a:moveTo>
                <a:lnTo>
                  <a:pt x="1432137" y="0"/>
                </a:lnTo>
                <a:lnTo>
                  <a:pt x="1432137" y="1799847"/>
                </a:lnTo>
                <a:lnTo>
                  <a:pt x="0" y="1799847"/>
                </a:lnTo>
                <a:lnTo>
                  <a:pt x="0" y="0"/>
                </a:lnTo>
                <a:close/>
              </a:path>
            </a:pathLst>
          </a:custGeom>
          <a:blipFill>
            <a:blip r:embed="rId5"/>
            <a:stretch>
              <a:fillRect/>
            </a:stretch>
          </a:blipFill>
        </p:spPr>
      </p:sp>
      <p:sp>
        <p:nvSpPr>
          <p:cNvPr id="20" name="TextBox 19">
            <a:extLst>
              <a:ext uri="{FF2B5EF4-FFF2-40B4-BE49-F238E27FC236}">
                <a16:creationId xmlns:a16="http://schemas.microsoft.com/office/drawing/2014/main" id="{82FB3770-AD88-D2DA-4BED-669E79250AC2}"/>
              </a:ext>
            </a:extLst>
          </p:cNvPr>
          <p:cNvSpPr txBox="1"/>
          <p:nvPr/>
        </p:nvSpPr>
        <p:spPr>
          <a:xfrm>
            <a:off x="1752600" y="294569"/>
            <a:ext cx="15468599" cy="1015663"/>
          </a:xfrm>
          <a:prstGeom prst="rect">
            <a:avLst/>
          </a:prstGeom>
          <a:noFill/>
        </p:spPr>
        <p:txBody>
          <a:bodyPr wrap="square">
            <a:spAutoFit/>
          </a:bodyPr>
          <a:lstStyle/>
          <a:p>
            <a:r>
              <a:rPr lang="en-US" sz="6000" b="0" i="0" u="none" strike="noStrike" baseline="0" dirty="0">
                <a:solidFill>
                  <a:schemeClr val="bg1"/>
                </a:solidFill>
                <a:latin typeface="Aptos" panose="020B0004020202020204" pitchFamily="34" charset="0"/>
              </a:rPr>
              <a:t>Viewership by </a:t>
            </a:r>
            <a:r>
              <a:rPr lang="en-US" sz="6000" b="0" i="0" u="none" strike="noStrike" baseline="0" dirty="0">
                <a:solidFill>
                  <a:schemeClr val="bg1"/>
                </a:solidFill>
              </a:rPr>
              <a:t>Peak time intervals for sales </a:t>
            </a:r>
            <a:endParaRPr lang="en-US" sz="1800" b="0" i="0" u="none" strike="noStrike" baseline="0" dirty="0">
              <a:solidFill>
                <a:schemeClr val="bg1"/>
              </a:solidFill>
            </a:endParaRPr>
          </a:p>
        </p:txBody>
      </p:sp>
      <p:pic>
        <p:nvPicPr>
          <p:cNvPr id="21" name="Picture 20">
            <a:extLst>
              <a:ext uri="{FF2B5EF4-FFF2-40B4-BE49-F238E27FC236}">
                <a16:creationId xmlns:a16="http://schemas.microsoft.com/office/drawing/2014/main" id="{599F61AE-DA24-8252-D80E-ADF071526142}"/>
              </a:ext>
            </a:extLst>
          </p:cNvPr>
          <p:cNvPicPr>
            <a:picLocks noChangeAspect="1"/>
          </p:cNvPicPr>
          <p:nvPr/>
        </p:nvPicPr>
        <p:blipFill>
          <a:blip r:embed="rId6"/>
          <a:stretch>
            <a:fillRect/>
          </a:stretch>
        </p:blipFill>
        <p:spPr>
          <a:xfrm>
            <a:off x="446508" y="1979076"/>
            <a:ext cx="10451566" cy="741844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p:cNvGrpSpPr/>
        <p:nvPr/>
      </p:nvGrpSpPr>
      <p:grpSpPr>
        <a:xfrm>
          <a:off x="0" y="0"/>
          <a:ext cx="0" cy="0"/>
          <a:chOff x="0" y="0"/>
          <a:chExt cx="0" cy="0"/>
        </a:xfrm>
      </p:grpSpPr>
      <p:grpSp>
        <p:nvGrpSpPr>
          <p:cNvPr id="29" name="Group 9">
            <a:extLst>
              <a:ext uri="{FF2B5EF4-FFF2-40B4-BE49-F238E27FC236}">
                <a16:creationId xmlns:a16="http://schemas.microsoft.com/office/drawing/2014/main" id="{32DD6BEF-32E0-333D-F302-D7BC70B16D6F}"/>
              </a:ext>
            </a:extLst>
          </p:cNvPr>
          <p:cNvGrpSpPr/>
          <p:nvPr/>
        </p:nvGrpSpPr>
        <p:grpSpPr>
          <a:xfrm>
            <a:off x="9970243" y="621791"/>
            <a:ext cx="3599566" cy="2677807"/>
            <a:chOff x="0" y="0"/>
            <a:chExt cx="774107" cy="1034049"/>
          </a:xfrm>
        </p:grpSpPr>
        <p:sp>
          <p:nvSpPr>
            <p:cNvPr id="30" name="Freeform 10">
              <a:extLst>
                <a:ext uri="{FF2B5EF4-FFF2-40B4-BE49-F238E27FC236}">
                  <a16:creationId xmlns:a16="http://schemas.microsoft.com/office/drawing/2014/main" id="{0DC4EF82-D669-134E-115F-C5638DB3E1C0}"/>
                </a:ext>
              </a:extLst>
            </p:cNvPr>
            <p:cNvSpPr/>
            <p:nvPr/>
          </p:nvSpPr>
          <p:spPr>
            <a:xfrm>
              <a:off x="0" y="0"/>
              <a:ext cx="774107" cy="1034049"/>
            </a:xfrm>
            <a:custGeom>
              <a:avLst/>
              <a:gdLst/>
              <a:ahLst/>
              <a:cxnLst/>
              <a:rect l="l" t="t" r="r" b="b"/>
              <a:pathLst>
                <a:path w="774107" h="1034049">
                  <a:moveTo>
                    <a:pt x="40322" y="0"/>
                  </a:moveTo>
                  <a:lnTo>
                    <a:pt x="733785" y="0"/>
                  </a:lnTo>
                  <a:cubicBezTo>
                    <a:pt x="756054" y="0"/>
                    <a:pt x="774107" y="18053"/>
                    <a:pt x="774107" y="40322"/>
                  </a:cubicBezTo>
                  <a:lnTo>
                    <a:pt x="774107" y="993728"/>
                  </a:lnTo>
                  <a:cubicBezTo>
                    <a:pt x="774107" y="1015997"/>
                    <a:pt x="756054" y="1034049"/>
                    <a:pt x="733785" y="1034049"/>
                  </a:cubicBezTo>
                  <a:lnTo>
                    <a:pt x="40322" y="1034049"/>
                  </a:lnTo>
                  <a:cubicBezTo>
                    <a:pt x="18053" y="1034049"/>
                    <a:pt x="0" y="1015997"/>
                    <a:pt x="0" y="993728"/>
                  </a:cubicBezTo>
                  <a:lnTo>
                    <a:pt x="0" y="40322"/>
                  </a:lnTo>
                  <a:cubicBezTo>
                    <a:pt x="0" y="18053"/>
                    <a:pt x="18053" y="0"/>
                    <a:pt x="40322" y="0"/>
                  </a:cubicBezTo>
                  <a:close/>
                </a:path>
              </a:pathLst>
            </a:custGeom>
            <a:blipFill>
              <a:blip r:embed="rId2"/>
              <a:stretch>
                <a:fillRect l="-7314" r="-7314"/>
              </a:stretch>
            </a:blipFill>
          </p:spPr>
        </p:sp>
      </p:grpSp>
      <p:grpSp>
        <p:nvGrpSpPr>
          <p:cNvPr id="27" name="Group 7">
            <a:extLst>
              <a:ext uri="{FF2B5EF4-FFF2-40B4-BE49-F238E27FC236}">
                <a16:creationId xmlns:a16="http://schemas.microsoft.com/office/drawing/2014/main" id="{A2634E75-B42D-144B-95AB-B2506A0F7566}"/>
              </a:ext>
            </a:extLst>
          </p:cNvPr>
          <p:cNvGrpSpPr/>
          <p:nvPr/>
        </p:nvGrpSpPr>
        <p:grpSpPr>
          <a:xfrm>
            <a:off x="2734506" y="621791"/>
            <a:ext cx="3242411" cy="2677807"/>
            <a:chOff x="0" y="0"/>
            <a:chExt cx="774107" cy="712317"/>
          </a:xfrm>
        </p:grpSpPr>
        <p:sp>
          <p:nvSpPr>
            <p:cNvPr id="28" name="Freeform 8">
              <a:extLst>
                <a:ext uri="{FF2B5EF4-FFF2-40B4-BE49-F238E27FC236}">
                  <a16:creationId xmlns:a16="http://schemas.microsoft.com/office/drawing/2014/main" id="{10381AC3-B6F9-541F-3C00-C4B2F1C56022}"/>
                </a:ext>
              </a:extLst>
            </p:cNvPr>
            <p:cNvSpPr/>
            <p:nvPr/>
          </p:nvSpPr>
          <p:spPr>
            <a:xfrm>
              <a:off x="0" y="0"/>
              <a:ext cx="774107" cy="712317"/>
            </a:xfrm>
            <a:custGeom>
              <a:avLst/>
              <a:gdLst/>
              <a:ahLst/>
              <a:cxnLst/>
              <a:rect l="l" t="t" r="r" b="b"/>
              <a:pathLst>
                <a:path w="774107" h="712317">
                  <a:moveTo>
                    <a:pt x="40322" y="0"/>
                  </a:moveTo>
                  <a:lnTo>
                    <a:pt x="733785" y="0"/>
                  </a:lnTo>
                  <a:cubicBezTo>
                    <a:pt x="756054" y="0"/>
                    <a:pt x="774107" y="18053"/>
                    <a:pt x="774107" y="40322"/>
                  </a:cubicBezTo>
                  <a:lnTo>
                    <a:pt x="774107" y="671995"/>
                  </a:lnTo>
                  <a:cubicBezTo>
                    <a:pt x="774107" y="694264"/>
                    <a:pt x="756054" y="712317"/>
                    <a:pt x="733785" y="712317"/>
                  </a:cubicBezTo>
                  <a:lnTo>
                    <a:pt x="40322" y="712317"/>
                  </a:lnTo>
                  <a:cubicBezTo>
                    <a:pt x="18053" y="712317"/>
                    <a:pt x="0" y="694264"/>
                    <a:pt x="0" y="671995"/>
                  </a:cubicBezTo>
                  <a:lnTo>
                    <a:pt x="0" y="40322"/>
                  </a:lnTo>
                  <a:cubicBezTo>
                    <a:pt x="0" y="18053"/>
                    <a:pt x="18053" y="0"/>
                    <a:pt x="40322" y="0"/>
                  </a:cubicBezTo>
                  <a:close/>
                </a:path>
              </a:pathLst>
            </a:custGeom>
            <a:blipFill>
              <a:blip r:embed="rId3"/>
              <a:stretch>
                <a:fillRect l="-18927" r="-18927"/>
              </a:stretch>
            </a:blipFill>
          </p:spPr>
        </p:sp>
      </p:grpSp>
      <p:grpSp>
        <p:nvGrpSpPr>
          <p:cNvPr id="11" name="Group 11"/>
          <p:cNvGrpSpPr/>
          <p:nvPr/>
        </p:nvGrpSpPr>
        <p:grpSpPr>
          <a:xfrm>
            <a:off x="6200711" y="621791"/>
            <a:ext cx="3599566" cy="2667000"/>
            <a:chOff x="0" y="0"/>
            <a:chExt cx="1107441" cy="1034049"/>
          </a:xfrm>
        </p:grpSpPr>
        <p:sp>
          <p:nvSpPr>
            <p:cNvPr id="12" name="Freeform 12"/>
            <p:cNvSpPr/>
            <p:nvPr/>
          </p:nvSpPr>
          <p:spPr>
            <a:xfrm>
              <a:off x="0" y="0"/>
              <a:ext cx="1107441" cy="1034049"/>
            </a:xfrm>
            <a:custGeom>
              <a:avLst/>
              <a:gdLst/>
              <a:ahLst/>
              <a:cxnLst/>
              <a:rect l="l" t="t" r="r" b="b"/>
              <a:pathLst>
                <a:path w="1107441" h="1034049">
                  <a:moveTo>
                    <a:pt x="49468" y="0"/>
                  </a:moveTo>
                  <a:lnTo>
                    <a:pt x="1057973" y="0"/>
                  </a:lnTo>
                  <a:cubicBezTo>
                    <a:pt x="1085293" y="0"/>
                    <a:pt x="1107441" y="22148"/>
                    <a:pt x="1107441" y="49468"/>
                  </a:cubicBezTo>
                  <a:lnTo>
                    <a:pt x="1107441" y="984581"/>
                  </a:lnTo>
                  <a:cubicBezTo>
                    <a:pt x="1107441" y="997701"/>
                    <a:pt x="1102229" y="1010283"/>
                    <a:pt x="1092952" y="1019560"/>
                  </a:cubicBezTo>
                  <a:cubicBezTo>
                    <a:pt x="1083675" y="1028838"/>
                    <a:pt x="1071093" y="1034049"/>
                    <a:pt x="1057973" y="1034049"/>
                  </a:cubicBezTo>
                  <a:lnTo>
                    <a:pt x="49468" y="1034049"/>
                  </a:lnTo>
                  <a:cubicBezTo>
                    <a:pt x="36348" y="1034049"/>
                    <a:pt x="23766" y="1028838"/>
                    <a:pt x="14489" y="1019560"/>
                  </a:cubicBezTo>
                  <a:cubicBezTo>
                    <a:pt x="5212" y="1010283"/>
                    <a:pt x="0" y="997701"/>
                    <a:pt x="0" y="984581"/>
                  </a:cubicBezTo>
                  <a:lnTo>
                    <a:pt x="0" y="49468"/>
                  </a:lnTo>
                  <a:cubicBezTo>
                    <a:pt x="0" y="36348"/>
                    <a:pt x="5212" y="23766"/>
                    <a:pt x="14489" y="14489"/>
                  </a:cubicBezTo>
                  <a:cubicBezTo>
                    <a:pt x="23766" y="5212"/>
                    <a:pt x="36348" y="0"/>
                    <a:pt x="49468" y="0"/>
                  </a:cubicBezTo>
                  <a:close/>
                </a:path>
              </a:pathLst>
            </a:custGeom>
            <a:blipFill>
              <a:blip r:embed="rId4"/>
              <a:stretch>
                <a:fillRect t="-30373" b="-30373"/>
              </a:stretch>
            </a:blipFill>
          </p:spPr>
        </p:sp>
      </p:grpSp>
      <p:sp>
        <p:nvSpPr>
          <p:cNvPr id="15" name="Freeform 15"/>
          <p:cNvSpPr/>
          <p:nvPr/>
        </p:nvSpPr>
        <p:spPr>
          <a:xfrm>
            <a:off x="9800277" y="6969747"/>
            <a:ext cx="1258726" cy="2004478"/>
          </a:xfrm>
          <a:custGeom>
            <a:avLst/>
            <a:gdLst/>
            <a:ahLst/>
            <a:cxnLst/>
            <a:rect l="l" t="t" r="r" b="b"/>
            <a:pathLst>
              <a:path w="1258726" h="2004478">
                <a:moveTo>
                  <a:pt x="0" y="0"/>
                </a:moveTo>
                <a:lnTo>
                  <a:pt x="1258726" y="0"/>
                </a:lnTo>
                <a:lnTo>
                  <a:pt x="1258726" y="2004478"/>
                </a:lnTo>
                <a:lnTo>
                  <a:pt x="0" y="2004478"/>
                </a:lnTo>
                <a:lnTo>
                  <a:pt x="0" y="0"/>
                </a:lnTo>
                <a:close/>
              </a:path>
            </a:pathLst>
          </a:custGeom>
          <a:blipFill>
            <a:blip r:embed="rId5"/>
            <a:stretch>
              <a:fillRect/>
            </a:stretch>
          </a:blipFill>
        </p:spPr>
      </p:sp>
      <p:sp>
        <p:nvSpPr>
          <p:cNvPr id="16" name="Freeform 16"/>
          <p:cNvSpPr/>
          <p:nvPr/>
        </p:nvSpPr>
        <p:spPr>
          <a:xfrm>
            <a:off x="11591448" y="1524762"/>
            <a:ext cx="1456824" cy="1917845"/>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6"/>
            <a:stretch>
              <a:fillRect/>
            </a:stretch>
          </a:blipFill>
        </p:spPr>
      </p:sp>
      <p:sp>
        <p:nvSpPr>
          <p:cNvPr id="17" name="Freeform 17"/>
          <p:cNvSpPr/>
          <p:nvPr/>
        </p:nvSpPr>
        <p:spPr>
          <a:xfrm>
            <a:off x="15621000" y="6426652"/>
            <a:ext cx="1318346" cy="1656840"/>
          </a:xfrm>
          <a:custGeom>
            <a:avLst/>
            <a:gdLst/>
            <a:ahLst/>
            <a:cxnLst/>
            <a:rect l="l" t="t" r="r" b="b"/>
            <a:pathLst>
              <a:path w="1318346" h="1656840">
                <a:moveTo>
                  <a:pt x="0" y="0"/>
                </a:moveTo>
                <a:lnTo>
                  <a:pt x="1318346" y="0"/>
                </a:lnTo>
                <a:lnTo>
                  <a:pt x="1318346" y="1656839"/>
                </a:lnTo>
                <a:lnTo>
                  <a:pt x="0" y="1656839"/>
                </a:lnTo>
                <a:lnTo>
                  <a:pt x="0" y="0"/>
                </a:lnTo>
                <a:close/>
              </a:path>
            </a:pathLst>
          </a:custGeom>
          <a:blipFill>
            <a:blip r:embed="rId7"/>
            <a:stretch>
              <a:fillRect/>
            </a:stretch>
          </a:blipFill>
        </p:spPr>
      </p:sp>
      <p:sp>
        <p:nvSpPr>
          <p:cNvPr id="18" name="TextBox 18"/>
          <p:cNvSpPr txBox="1"/>
          <p:nvPr/>
        </p:nvSpPr>
        <p:spPr>
          <a:xfrm>
            <a:off x="152400" y="621791"/>
            <a:ext cx="18135600" cy="1729961"/>
          </a:xfrm>
          <a:prstGeom prst="rect">
            <a:avLst/>
          </a:prstGeom>
        </p:spPr>
        <p:txBody>
          <a:bodyPr wrap="square" lIns="0" tIns="0" rIns="0" bIns="0" rtlCol="0" anchor="t">
            <a:spAutoFit/>
          </a:bodyPr>
          <a:lstStyle/>
          <a:p>
            <a:pPr algn="ctr">
              <a:lnSpc>
                <a:spcPts val="6240"/>
              </a:lnSpc>
            </a:pPr>
            <a:r>
              <a:rPr lang="en-US" sz="5400" b="1" i="0" u="none" strike="noStrike" baseline="0" dirty="0">
                <a:solidFill>
                  <a:schemeClr val="bg1"/>
                </a:solidFill>
                <a:latin typeface="+mj-lt"/>
              </a:rPr>
              <a:t>Viewership by Quantity of items sold by product category </a:t>
            </a:r>
          </a:p>
          <a:p>
            <a:pPr algn="l">
              <a:lnSpc>
                <a:spcPts val="6240"/>
              </a:lnSpc>
            </a:pPr>
            <a:endParaRPr lang="en-US" sz="8800" b="1" spc="-496" dirty="0">
              <a:solidFill>
                <a:srgbClr val="FFFFFF"/>
              </a:solidFill>
              <a:latin typeface="Klein Bold"/>
              <a:ea typeface="Klein Bold"/>
              <a:cs typeface="Klein Bold"/>
              <a:sym typeface="Klein Bold"/>
            </a:endParaRPr>
          </a:p>
        </p:txBody>
      </p:sp>
      <p:pic>
        <p:nvPicPr>
          <p:cNvPr id="26" name="Picture 25">
            <a:extLst>
              <a:ext uri="{FF2B5EF4-FFF2-40B4-BE49-F238E27FC236}">
                <a16:creationId xmlns:a16="http://schemas.microsoft.com/office/drawing/2014/main" id="{287CB602-CD0A-EAB3-38A1-BCB83876DEDC}"/>
              </a:ext>
            </a:extLst>
          </p:cNvPr>
          <p:cNvPicPr>
            <a:picLocks noChangeAspect="1"/>
          </p:cNvPicPr>
          <p:nvPr/>
        </p:nvPicPr>
        <p:blipFill>
          <a:blip r:embed="rId8">
            <a:duotone>
              <a:prstClr val="black"/>
              <a:schemeClr val="bg1">
                <a:tint val="45000"/>
                <a:satMod val="400000"/>
              </a:schemeClr>
            </a:duotone>
          </a:blip>
          <a:stretch>
            <a:fillRect/>
          </a:stretch>
        </p:blipFill>
        <p:spPr>
          <a:xfrm>
            <a:off x="385278" y="3442606"/>
            <a:ext cx="9802142" cy="596809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p:cNvGrpSpPr/>
        <p:nvPr/>
      </p:nvGrpSpPr>
      <p:grpSpPr>
        <a:xfrm>
          <a:off x="0" y="0"/>
          <a:ext cx="0" cy="0"/>
          <a:chOff x="0" y="0"/>
          <a:chExt cx="0" cy="0"/>
        </a:xfrm>
      </p:grpSpPr>
      <p:sp>
        <p:nvSpPr>
          <p:cNvPr id="15" name="Freeform 15"/>
          <p:cNvSpPr/>
          <p:nvPr/>
        </p:nvSpPr>
        <p:spPr>
          <a:xfrm>
            <a:off x="7407711" y="1524762"/>
            <a:ext cx="1258726" cy="2004478"/>
          </a:xfrm>
          <a:custGeom>
            <a:avLst/>
            <a:gdLst/>
            <a:ahLst/>
            <a:cxnLst/>
            <a:rect l="l" t="t" r="r" b="b"/>
            <a:pathLst>
              <a:path w="1258726" h="2004478">
                <a:moveTo>
                  <a:pt x="0" y="0"/>
                </a:moveTo>
                <a:lnTo>
                  <a:pt x="1258727" y="0"/>
                </a:lnTo>
                <a:lnTo>
                  <a:pt x="1258727" y="2004478"/>
                </a:lnTo>
                <a:lnTo>
                  <a:pt x="0" y="2004478"/>
                </a:lnTo>
                <a:lnTo>
                  <a:pt x="0" y="0"/>
                </a:lnTo>
                <a:close/>
              </a:path>
            </a:pathLst>
          </a:custGeom>
          <a:blipFill>
            <a:blip r:embed="rId2"/>
            <a:stretch>
              <a:fillRect/>
            </a:stretch>
          </a:blipFill>
        </p:spPr>
      </p:sp>
      <p:sp>
        <p:nvSpPr>
          <p:cNvPr id="16" name="Freeform 16"/>
          <p:cNvSpPr/>
          <p:nvPr/>
        </p:nvSpPr>
        <p:spPr>
          <a:xfrm>
            <a:off x="15923945" y="4877739"/>
            <a:ext cx="1318346" cy="1656840"/>
          </a:xfrm>
          <a:custGeom>
            <a:avLst/>
            <a:gdLst/>
            <a:ahLst/>
            <a:cxnLst/>
            <a:rect l="l" t="t" r="r" b="b"/>
            <a:pathLst>
              <a:path w="1318346" h="1656840">
                <a:moveTo>
                  <a:pt x="0" y="0"/>
                </a:moveTo>
                <a:lnTo>
                  <a:pt x="1318346" y="0"/>
                </a:lnTo>
                <a:lnTo>
                  <a:pt x="1318346" y="1656840"/>
                </a:lnTo>
                <a:lnTo>
                  <a:pt x="0" y="1656840"/>
                </a:lnTo>
                <a:lnTo>
                  <a:pt x="0" y="0"/>
                </a:lnTo>
                <a:close/>
              </a:path>
            </a:pathLst>
          </a:custGeom>
          <a:blipFill>
            <a:blip r:embed="rId3"/>
            <a:stretch>
              <a:fillRect/>
            </a:stretch>
          </a:blipFill>
        </p:spPr>
      </p:sp>
      <p:sp>
        <p:nvSpPr>
          <p:cNvPr id="17" name="Freeform 17"/>
          <p:cNvSpPr/>
          <p:nvPr/>
        </p:nvSpPr>
        <p:spPr>
          <a:xfrm>
            <a:off x="10591800" y="8058646"/>
            <a:ext cx="1456824" cy="1917845"/>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4"/>
            <a:stretch>
              <a:fillRect/>
            </a:stretch>
          </a:blipFill>
        </p:spPr>
      </p:sp>
      <p:sp>
        <p:nvSpPr>
          <p:cNvPr id="18" name="TextBox 18"/>
          <p:cNvSpPr txBox="1"/>
          <p:nvPr/>
        </p:nvSpPr>
        <p:spPr>
          <a:xfrm>
            <a:off x="2286000" y="340383"/>
            <a:ext cx="17373600" cy="1699183"/>
          </a:xfrm>
          <a:prstGeom prst="rect">
            <a:avLst/>
          </a:prstGeom>
        </p:spPr>
        <p:txBody>
          <a:bodyPr wrap="square" lIns="0" tIns="0" rIns="0" bIns="0" rtlCol="0" anchor="t">
            <a:spAutoFit/>
          </a:bodyPr>
          <a:lstStyle/>
          <a:p>
            <a:pPr>
              <a:lnSpc>
                <a:spcPts val="6240"/>
              </a:lnSpc>
            </a:pPr>
            <a:r>
              <a:rPr lang="en-US" sz="5400" b="0" i="0" u="none" strike="noStrike" baseline="0" dirty="0">
                <a:solidFill>
                  <a:schemeClr val="bg1"/>
                </a:solidFill>
                <a:latin typeface="+mj-lt"/>
              </a:rPr>
              <a:t>Best-selling product types or details </a:t>
            </a:r>
          </a:p>
          <a:p>
            <a:pPr>
              <a:lnSpc>
                <a:spcPts val="6240"/>
              </a:lnSpc>
            </a:pPr>
            <a:endParaRPr lang="en-US" sz="8000" b="1" spc="-496" dirty="0">
              <a:solidFill>
                <a:schemeClr val="bg1"/>
              </a:solidFill>
              <a:latin typeface="Klein Bold"/>
              <a:ea typeface="Klein Bold"/>
              <a:cs typeface="Klein Bold"/>
              <a:sym typeface="Klein Bold"/>
            </a:endParaRPr>
          </a:p>
        </p:txBody>
      </p:sp>
      <p:pic>
        <p:nvPicPr>
          <p:cNvPr id="26" name="Picture 25">
            <a:extLst>
              <a:ext uri="{FF2B5EF4-FFF2-40B4-BE49-F238E27FC236}">
                <a16:creationId xmlns:a16="http://schemas.microsoft.com/office/drawing/2014/main" id="{8F1CB196-1330-90AE-C513-4BEA92CDB84C}"/>
              </a:ext>
            </a:extLst>
          </p:cNvPr>
          <p:cNvPicPr>
            <a:picLocks noChangeAspect="1"/>
          </p:cNvPicPr>
          <p:nvPr/>
        </p:nvPicPr>
        <p:blipFill>
          <a:blip r:embed="rId5"/>
          <a:stretch>
            <a:fillRect/>
          </a:stretch>
        </p:blipFill>
        <p:spPr>
          <a:xfrm>
            <a:off x="268726" y="2247869"/>
            <a:ext cx="10675057" cy="74520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p:cNvGrpSpPr/>
        <p:nvPr/>
      </p:nvGrpSpPr>
      <p:grpSpPr>
        <a:xfrm>
          <a:off x="0" y="0"/>
          <a:ext cx="0" cy="0"/>
          <a:chOff x="0" y="0"/>
          <a:chExt cx="0" cy="0"/>
        </a:xfrm>
      </p:grpSpPr>
      <p:sp>
        <p:nvSpPr>
          <p:cNvPr id="30" name="Freeform 25">
            <a:extLst>
              <a:ext uri="{FF2B5EF4-FFF2-40B4-BE49-F238E27FC236}">
                <a16:creationId xmlns:a16="http://schemas.microsoft.com/office/drawing/2014/main" id="{8B345DDF-1464-CC17-140D-20BF8A26BCFF}"/>
              </a:ext>
            </a:extLst>
          </p:cNvPr>
          <p:cNvSpPr/>
          <p:nvPr/>
        </p:nvSpPr>
        <p:spPr>
          <a:xfrm>
            <a:off x="1835056" y="532328"/>
            <a:ext cx="3269383" cy="2976412"/>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2"/>
            <a:stretch>
              <a:fillRect/>
            </a:stretch>
          </a:blipFill>
        </p:spPr>
      </p:sp>
      <p:sp>
        <p:nvSpPr>
          <p:cNvPr id="23" name="Freeform 23"/>
          <p:cNvSpPr/>
          <p:nvPr/>
        </p:nvSpPr>
        <p:spPr>
          <a:xfrm>
            <a:off x="6477898" y="1504262"/>
            <a:ext cx="1258726" cy="2004478"/>
          </a:xfrm>
          <a:custGeom>
            <a:avLst/>
            <a:gdLst/>
            <a:ahLst/>
            <a:cxnLst/>
            <a:rect l="l" t="t" r="r" b="b"/>
            <a:pathLst>
              <a:path w="1258726" h="2004478">
                <a:moveTo>
                  <a:pt x="0" y="0"/>
                </a:moveTo>
                <a:lnTo>
                  <a:pt x="1258727" y="0"/>
                </a:lnTo>
                <a:lnTo>
                  <a:pt x="1258727" y="2004479"/>
                </a:lnTo>
                <a:lnTo>
                  <a:pt x="0" y="2004479"/>
                </a:lnTo>
                <a:lnTo>
                  <a:pt x="0" y="0"/>
                </a:lnTo>
                <a:close/>
              </a:path>
            </a:pathLst>
          </a:custGeom>
          <a:blipFill>
            <a:blip r:embed="rId3"/>
            <a:stretch>
              <a:fillRect/>
            </a:stretch>
          </a:blipFill>
        </p:spPr>
      </p:sp>
      <p:grpSp>
        <p:nvGrpSpPr>
          <p:cNvPr id="12" name="Group 12"/>
          <p:cNvGrpSpPr/>
          <p:nvPr/>
        </p:nvGrpSpPr>
        <p:grpSpPr>
          <a:xfrm>
            <a:off x="8206446" y="2069362"/>
            <a:ext cx="3536477" cy="3370930"/>
            <a:chOff x="0" y="0"/>
            <a:chExt cx="2251482" cy="2146087"/>
          </a:xfrm>
        </p:grpSpPr>
        <p:sp>
          <p:nvSpPr>
            <p:cNvPr id="13" name="Freeform 13"/>
            <p:cNvSpPr/>
            <p:nvPr/>
          </p:nvSpPr>
          <p:spPr>
            <a:xfrm>
              <a:off x="0" y="0"/>
              <a:ext cx="2251482" cy="2146087"/>
            </a:xfrm>
            <a:custGeom>
              <a:avLst/>
              <a:gdLst/>
              <a:ahLst/>
              <a:cxnLst/>
              <a:rect l="l" t="t" r="r" b="b"/>
              <a:pathLst>
                <a:path w="2251482" h="2146087">
                  <a:moveTo>
                    <a:pt x="50351" y="0"/>
                  </a:moveTo>
                  <a:lnTo>
                    <a:pt x="2201131" y="0"/>
                  </a:lnTo>
                  <a:cubicBezTo>
                    <a:pt x="2214485" y="0"/>
                    <a:pt x="2227292" y="5305"/>
                    <a:pt x="2236734" y="14747"/>
                  </a:cubicBezTo>
                  <a:cubicBezTo>
                    <a:pt x="2246177" y="24190"/>
                    <a:pt x="2251482" y="36997"/>
                    <a:pt x="2251482" y="50351"/>
                  </a:cubicBezTo>
                  <a:lnTo>
                    <a:pt x="2251482" y="2095736"/>
                  </a:lnTo>
                  <a:cubicBezTo>
                    <a:pt x="2251482" y="2123544"/>
                    <a:pt x="2228939" y="2146087"/>
                    <a:pt x="2201131" y="2146087"/>
                  </a:cubicBezTo>
                  <a:lnTo>
                    <a:pt x="50351" y="2146087"/>
                  </a:lnTo>
                  <a:cubicBezTo>
                    <a:pt x="36997" y="2146087"/>
                    <a:pt x="24190" y="2140782"/>
                    <a:pt x="14747" y="2131339"/>
                  </a:cubicBezTo>
                  <a:cubicBezTo>
                    <a:pt x="5305" y="2121897"/>
                    <a:pt x="0" y="2109090"/>
                    <a:pt x="0" y="2095736"/>
                  </a:cubicBezTo>
                  <a:lnTo>
                    <a:pt x="0" y="50351"/>
                  </a:lnTo>
                  <a:cubicBezTo>
                    <a:pt x="0" y="36997"/>
                    <a:pt x="5305" y="24190"/>
                    <a:pt x="14747" y="14747"/>
                  </a:cubicBezTo>
                  <a:cubicBezTo>
                    <a:pt x="24190" y="5305"/>
                    <a:pt x="36997" y="0"/>
                    <a:pt x="50351" y="0"/>
                  </a:cubicBezTo>
                  <a:close/>
                </a:path>
              </a:pathLst>
            </a:custGeom>
            <a:blipFill>
              <a:blip r:embed="rId4"/>
              <a:stretch>
                <a:fillRect t="-28683" b="-28683"/>
              </a:stretch>
            </a:blipFill>
          </p:spPr>
        </p:sp>
      </p:grpSp>
      <p:sp>
        <p:nvSpPr>
          <p:cNvPr id="3" name="TextBox 3"/>
          <p:cNvSpPr txBox="1"/>
          <p:nvPr/>
        </p:nvSpPr>
        <p:spPr>
          <a:xfrm>
            <a:off x="1866784" y="1001168"/>
            <a:ext cx="12819046" cy="1039387"/>
          </a:xfrm>
          <a:prstGeom prst="rect">
            <a:avLst/>
          </a:prstGeom>
        </p:spPr>
        <p:txBody>
          <a:bodyPr wrap="square" lIns="0" tIns="0" rIns="0" bIns="0" rtlCol="0" anchor="t">
            <a:spAutoFit/>
          </a:bodyPr>
          <a:lstStyle/>
          <a:p>
            <a:pPr marL="0" lvl="0" indent="0" algn="l">
              <a:lnSpc>
                <a:spcPts val="7680"/>
              </a:lnSpc>
              <a:spcBef>
                <a:spcPct val="0"/>
              </a:spcBef>
            </a:pPr>
            <a:r>
              <a:rPr lang="en-US" sz="8000" dirty="0">
                <a:solidFill>
                  <a:schemeClr val="bg1"/>
                </a:solidFill>
              </a:rPr>
              <a:t>how to generate more sales</a:t>
            </a:r>
            <a:endParaRPr lang="en-US" sz="8000" b="1" u="none" strike="noStrike" spc="-496" dirty="0">
              <a:solidFill>
                <a:schemeClr val="bg1"/>
              </a:solidFill>
              <a:latin typeface="Klein Bold"/>
              <a:ea typeface="Klein Bold"/>
              <a:cs typeface="Klein Bold"/>
              <a:sym typeface="Klein Bold"/>
            </a:endParaRPr>
          </a:p>
        </p:txBody>
      </p:sp>
      <p:grpSp>
        <p:nvGrpSpPr>
          <p:cNvPr id="8" name="Group 8"/>
          <p:cNvGrpSpPr/>
          <p:nvPr/>
        </p:nvGrpSpPr>
        <p:grpSpPr>
          <a:xfrm>
            <a:off x="11895063" y="2586935"/>
            <a:ext cx="5364237" cy="5113130"/>
            <a:chOff x="0" y="0"/>
            <a:chExt cx="2251482" cy="2146087"/>
          </a:xfrm>
        </p:grpSpPr>
        <p:sp>
          <p:nvSpPr>
            <p:cNvPr id="9" name="Freeform 9"/>
            <p:cNvSpPr/>
            <p:nvPr/>
          </p:nvSpPr>
          <p:spPr>
            <a:xfrm>
              <a:off x="0" y="0"/>
              <a:ext cx="2251482" cy="2146087"/>
            </a:xfrm>
            <a:custGeom>
              <a:avLst/>
              <a:gdLst/>
              <a:ahLst/>
              <a:cxnLst/>
              <a:rect l="l" t="t" r="r" b="b"/>
              <a:pathLst>
                <a:path w="2251482" h="2146087">
                  <a:moveTo>
                    <a:pt x="33195" y="0"/>
                  </a:moveTo>
                  <a:lnTo>
                    <a:pt x="2218287" y="0"/>
                  </a:lnTo>
                  <a:cubicBezTo>
                    <a:pt x="2227091" y="0"/>
                    <a:pt x="2235534" y="3497"/>
                    <a:pt x="2241759" y="9722"/>
                  </a:cubicBezTo>
                  <a:cubicBezTo>
                    <a:pt x="2247984" y="15948"/>
                    <a:pt x="2251482" y="24391"/>
                    <a:pt x="2251482" y="33195"/>
                  </a:cubicBezTo>
                  <a:lnTo>
                    <a:pt x="2251482" y="2112892"/>
                  </a:lnTo>
                  <a:cubicBezTo>
                    <a:pt x="2251482" y="2121696"/>
                    <a:pt x="2247984" y="2130139"/>
                    <a:pt x="2241759" y="2136364"/>
                  </a:cubicBezTo>
                  <a:cubicBezTo>
                    <a:pt x="2235534" y="2142589"/>
                    <a:pt x="2227091" y="2146087"/>
                    <a:pt x="2218287" y="2146087"/>
                  </a:cubicBezTo>
                  <a:lnTo>
                    <a:pt x="33195" y="2146087"/>
                  </a:lnTo>
                  <a:cubicBezTo>
                    <a:pt x="24391" y="2146087"/>
                    <a:pt x="15948" y="2142589"/>
                    <a:pt x="9722" y="2136364"/>
                  </a:cubicBezTo>
                  <a:cubicBezTo>
                    <a:pt x="3497" y="2130139"/>
                    <a:pt x="0" y="2121696"/>
                    <a:pt x="0" y="2112892"/>
                  </a:cubicBezTo>
                  <a:lnTo>
                    <a:pt x="0" y="33195"/>
                  </a:lnTo>
                  <a:cubicBezTo>
                    <a:pt x="0" y="24391"/>
                    <a:pt x="3497" y="15948"/>
                    <a:pt x="9722" y="9722"/>
                  </a:cubicBezTo>
                  <a:cubicBezTo>
                    <a:pt x="15948" y="3497"/>
                    <a:pt x="24391" y="0"/>
                    <a:pt x="33195" y="0"/>
                  </a:cubicBezTo>
                  <a:close/>
                </a:path>
              </a:pathLst>
            </a:custGeom>
            <a:blipFill>
              <a:blip r:embed="rId5"/>
              <a:stretch>
                <a:fillRect t="-19940" b="-19940"/>
              </a:stretch>
            </a:blipFill>
          </p:spPr>
        </p:sp>
      </p:grpSp>
      <p:grpSp>
        <p:nvGrpSpPr>
          <p:cNvPr id="10" name="Group 10"/>
          <p:cNvGrpSpPr/>
          <p:nvPr/>
        </p:nvGrpSpPr>
        <p:grpSpPr>
          <a:xfrm>
            <a:off x="10260847" y="5839309"/>
            <a:ext cx="3586899" cy="3418991"/>
            <a:chOff x="0" y="0"/>
            <a:chExt cx="2251482" cy="2146087"/>
          </a:xfrm>
        </p:grpSpPr>
        <p:sp>
          <p:nvSpPr>
            <p:cNvPr id="11" name="Freeform 11"/>
            <p:cNvSpPr/>
            <p:nvPr/>
          </p:nvSpPr>
          <p:spPr>
            <a:xfrm>
              <a:off x="0" y="0"/>
              <a:ext cx="2251482" cy="2146087"/>
            </a:xfrm>
            <a:custGeom>
              <a:avLst/>
              <a:gdLst/>
              <a:ahLst/>
              <a:cxnLst/>
              <a:rect l="l" t="t" r="r" b="b"/>
              <a:pathLst>
                <a:path w="2251482" h="2146087">
                  <a:moveTo>
                    <a:pt x="49643" y="0"/>
                  </a:moveTo>
                  <a:lnTo>
                    <a:pt x="2201839" y="0"/>
                  </a:lnTo>
                  <a:cubicBezTo>
                    <a:pt x="2229256" y="0"/>
                    <a:pt x="2251482" y="22226"/>
                    <a:pt x="2251482" y="49643"/>
                  </a:cubicBezTo>
                  <a:lnTo>
                    <a:pt x="2251482" y="2096444"/>
                  </a:lnTo>
                  <a:cubicBezTo>
                    <a:pt x="2251482" y="2123861"/>
                    <a:pt x="2229256" y="2146087"/>
                    <a:pt x="2201839" y="2146087"/>
                  </a:cubicBezTo>
                  <a:lnTo>
                    <a:pt x="49643" y="2146087"/>
                  </a:lnTo>
                  <a:cubicBezTo>
                    <a:pt x="22226" y="2146087"/>
                    <a:pt x="0" y="2123861"/>
                    <a:pt x="0" y="2096444"/>
                  </a:cubicBezTo>
                  <a:lnTo>
                    <a:pt x="0" y="49643"/>
                  </a:lnTo>
                  <a:cubicBezTo>
                    <a:pt x="0" y="22226"/>
                    <a:pt x="22226" y="0"/>
                    <a:pt x="49643" y="0"/>
                  </a:cubicBezTo>
                  <a:close/>
                </a:path>
              </a:pathLst>
            </a:custGeom>
            <a:blipFill>
              <a:blip r:embed="rId6"/>
              <a:stretch>
                <a:fillRect t="-15569" b="-15569"/>
              </a:stretch>
            </a:blipFill>
          </p:spPr>
        </p:sp>
      </p:grpSp>
      <p:sp>
        <p:nvSpPr>
          <p:cNvPr id="24" name="Freeform 24"/>
          <p:cNvSpPr/>
          <p:nvPr/>
        </p:nvSpPr>
        <p:spPr>
          <a:xfrm>
            <a:off x="9168345" y="7322967"/>
            <a:ext cx="1318346" cy="1656840"/>
          </a:xfrm>
          <a:custGeom>
            <a:avLst/>
            <a:gdLst/>
            <a:ahLst/>
            <a:cxnLst/>
            <a:rect l="l" t="t" r="r" b="b"/>
            <a:pathLst>
              <a:path w="1318346" h="1656840">
                <a:moveTo>
                  <a:pt x="0" y="0"/>
                </a:moveTo>
                <a:lnTo>
                  <a:pt x="1318345" y="0"/>
                </a:lnTo>
                <a:lnTo>
                  <a:pt x="1318345" y="1656840"/>
                </a:lnTo>
                <a:lnTo>
                  <a:pt x="0" y="1656840"/>
                </a:lnTo>
                <a:lnTo>
                  <a:pt x="0" y="0"/>
                </a:lnTo>
                <a:close/>
              </a:path>
            </a:pathLst>
          </a:custGeom>
          <a:blipFill>
            <a:blip r:embed="rId7"/>
            <a:stretch>
              <a:fillRect/>
            </a:stretch>
          </a:blipFill>
        </p:spPr>
      </p:sp>
      <p:sp>
        <p:nvSpPr>
          <p:cNvPr id="25" name="Freeform 25"/>
          <p:cNvSpPr/>
          <p:nvPr/>
        </p:nvSpPr>
        <p:spPr>
          <a:xfrm>
            <a:off x="16530888" y="6821471"/>
            <a:ext cx="1456824" cy="1917845"/>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2"/>
            <a:stretch>
              <a:fillRect/>
            </a:stretch>
          </a:blipFill>
        </p:spPr>
      </p:sp>
      <p:sp>
        <p:nvSpPr>
          <p:cNvPr id="27" name="Oval 26">
            <a:extLst>
              <a:ext uri="{FF2B5EF4-FFF2-40B4-BE49-F238E27FC236}">
                <a16:creationId xmlns:a16="http://schemas.microsoft.com/office/drawing/2014/main" id="{6B89E39C-DA47-A5D9-1E49-9BA77BA948B1}"/>
              </a:ext>
            </a:extLst>
          </p:cNvPr>
          <p:cNvSpPr/>
          <p:nvPr/>
        </p:nvSpPr>
        <p:spPr>
          <a:xfrm>
            <a:off x="3733800" y="1866900"/>
            <a:ext cx="10952030" cy="8077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mj-lt"/>
              </a:rPr>
              <a:t>Adjust prices based on demand, seasonality, or competitor trends.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mj-lt"/>
              </a:rPr>
              <a:t>Create urgency to encourage faster purchasing decisions.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600" b="0" i="0" u="none" strike="noStrike" cap="none" normalizeH="0" baseline="0" dirty="0">
                <a:ln>
                  <a:noFill/>
                </a:ln>
                <a:solidFill>
                  <a:schemeClr val="tx1"/>
                </a:solidFill>
                <a:effectLst/>
                <a:latin typeface="+mj-lt"/>
              </a:rPr>
              <a:t>Reward repeat customers with exclusive discounts or perks.</a:t>
            </a:r>
          </a:p>
          <a:p>
            <a:pPr marL="0" marR="0" lvl="0" indent="0" algn="l" defTabSz="914400" rtl="0" eaLnBrk="0" fontAlgn="base" latinLnBrk="0" hangingPunct="0">
              <a:lnSpc>
                <a:spcPct val="100000"/>
              </a:lnSpc>
              <a:spcBef>
                <a:spcPct val="0"/>
              </a:spcBef>
              <a:spcAft>
                <a:spcPct val="0"/>
              </a:spcAft>
              <a:buClrTx/>
              <a:buSzTx/>
              <a:buFontTx/>
              <a:buChar char="•"/>
              <a:tabLst/>
            </a:pPr>
            <a:r>
              <a:rPr lang="en-US" sz="3600" dirty="0">
                <a:latin typeface="+mj-lt"/>
              </a:rPr>
              <a:t>Ensure high-demand products are always available.</a:t>
            </a:r>
            <a:endParaRPr lang="en-US" sz="36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US" sz="3600" dirty="0">
                <a:latin typeface="+mj-lt"/>
              </a:rPr>
              <a:t>Run campaigns focusing on high-value customer segments using data insights.</a:t>
            </a:r>
            <a:r>
              <a:rPr kumimoji="0" lang="en-US" altLang="en-US" sz="3600" b="0" i="0" u="none" strike="noStrike" cap="none" normalizeH="0" baseline="0" dirty="0">
                <a:ln>
                  <a:noFill/>
                </a:ln>
                <a:solidFill>
                  <a:schemeClr val="tx1"/>
                </a:solidFill>
                <a:effectLst/>
                <a:latin typeface="+mj-lt"/>
              </a:rPr>
              <a:t> </a:t>
            </a:r>
          </a:p>
        </p:txBody>
      </p:sp>
      <p:sp>
        <p:nvSpPr>
          <p:cNvPr id="29" name="Freeform 25">
            <a:extLst>
              <a:ext uri="{FF2B5EF4-FFF2-40B4-BE49-F238E27FC236}">
                <a16:creationId xmlns:a16="http://schemas.microsoft.com/office/drawing/2014/main" id="{6D6BAE70-A591-5295-2BE5-F4B3D88C1CD3}"/>
              </a:ext>
            </a:extLst>
          </p:cNvPr>
          <p:cNvSpPr/>
          <p:nvPr/>
        </p:nvSpPr>
        <p:spPr>
          <a:xfrm>
            <a:off x="4021212" y="4920598"/>
            <a:ext cx="838084" cy="1039388"/>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2"/>
            <a:stretch>
              <a:fillRect/>
            </a:stretch>
          </a:blipFill>
        </p:spPr>
      </p:sp>
      <p:sp>
        <p:nvSpPr>
          <p:cNvPr id="31" name="Freeform 25">
            <a:extLst>
              <a:ext uri="{FF2B5EF4-FFF2-40B4-BE49-F238E27FC236}">
                <a16:creationId xmlns:a16="http://schemas.microsoft.com/office/drawing/2014/main" id="{ED4FC457-6915-52ED-2755-3C4FF905B106}"/>
              </a:ext>
            </a:extLst>
          </p:cNvPr>
          <p:cNvSpPr/>
          <p:nvPr/>
        </p:nvSpPr>
        <p:spPr>
          <a:xfrm>
            <a:off x="11035620" y="4946577"/>
            <a:ext cx="1456824" cy="1917845"/>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2"/>
            <a:stretch>
              <a:fillRect/>
            </a:stretch>
          </a:blipFill>
        </p:spPr>
      </p:sp>
      <p:sp>
        <p:nvSpPr>
          <p:cNvPr id="32" name="Freeform 25">
            <a:extLst>
              <a:ext uri="{FF2B5EF4-FFF2-40B4-BE49-F238E27FC236}">
                <a16:creationId xmlns:a16="http://schemas.microsoft.com/office/drawing/2014/main" id="{2C85AF30-6185-4D0E-E206-5E265B51A265}"/>
              </a:ext>
            </a:extLst>
          </p:cNvPr>
          <p:cNvSpPr/>
          <p:nvPr/>
        </p:nvSpPr>
        <p:spPr>
          <a:xfrm>
            <a:off x="-258135" y="8985177"/>
            <a:ext cx="1456824" cy="1917845"/>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2"/>
            <a:stretch>
              <a:fillRect/>
            </a:stretch>
          </a:blipFill>
        </p:spPr>
      </p:sp>
      <p:sp>
        <p:nvSpPr>
          <p:cNvPr id="33" name="Freeform 25">
            <a:extLst>
              <a:ext uri="{FF2B5EF4-FFF2-40B4-BE49-F238E27FC236}">
                <a16:creationId xmlns:a16="http://schemas.microsoft.com/office/drawing/2014/main" id="{77293C8D-938F-E7FC-740C-C4F5BCE9ACAD}"/>
              </a:ext>
            </a:extLst>
          </p:cNvPr>
          <p:cNvSpPr/>
          <p:nvPr/>
        </p:nvSpPr>
        <p:spPr>
          <a:xfrm>
            <a:off x="7662832" y="8545620"/>
            <a:ext cx="1456824" cy="1917845"/>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2"/>
            <a:stretch>
              <a:fillRect/>
            </a:stretch>
          </a:blipFill>
        </p:spPr>
      </p:sp>
      <p:sp>
        <p:nvSpPr>
          <p:cNvPr id="34" name="Freeform 25">
            <a:extLst>
              <a:ext uri="{FF2B5EF4-FFF2-40B4-BE49-F238E27FC236}">
                <a16:creationId xmlns:a16="http://schemas.microsoft.com/office/drawing/2014/main" id="{75BC9D6A-1FD0-70E5-6650-322B3A8E214A}"/>
              </a:ext>
            </a:extLst>
          </p:cNvPr>
          <p:cNvSpPr/>
          <p:nvPr/>
        </p:nvSpPr>
        <p:spPr>
          <a:xfrm>
            <a:off x="5692120" y="1866900"/>
            <a:ext cx="1456824" cy="1917845"/>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2"/>
            <a:stretch>
              <a:fillRect/>
            </a:stretch>
          </a:blipFill>
        </p:spPr>
      </p:sp>
      <p:sp>
        <p:nvSpPr>
          <p:cNvPr id="36" name="Freeform 25">
            <a:extLst>
              <a:ext uri="{FF2B5EF4-FFF2-40B4-BE49-F238E27FC236}">
                <a16:creationId xmlns:a16="http://schemas.microsoft.com/office/drawing/2014/main" id="{5DB12AD7-4147-282D-36DF-38B739FB01D8}"/>
              </a:ext>
            </a:extLst>
          </p:cNvPr>
          <p:cNvSpPr/>
          <p:nvPr/>
        </p:nvSpPr>
        <p:spPr>
          <a:xfrm>
            <a:off x="8371731" y="6923950"/>
            <a:ext cx="838084" cy="1039388"/>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2"/>
            <a:stretch>
              <a:fillRect/>
            </a:stretch>
          </a:blipFill>
        </p:spPr>
      </p:sp>
      <p:sp>
        <p:nvSpPr>
          <p:cNvPr id="37" name="Freeform 25">
            <a:extLst>
              <a:ext uri="{FF2B5EF4-FFF2-40B4-BE49-F238E27FC236}">
                <a16:creationId xmlns:a16="http://schemas.microsoft.com/office/drawing/2014/main" id="{77E74470-3508-CB9F-1555-B00282275C79}"/>
              </a:ext>
            </a:extLst>
          </p:cNvPr>
          <p:cNvSpPr/>
          <p:nvPr/>
        </p:nvSpPr>
        <p:spPr>
          <a:xfrm>
            <a:off x="13721466" y="163795"/>
            <a:ext cx="4043731" cy="2680934"/>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2"/>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78107"/>
        </a:solidFill>
        <a:effectLst/>
      </p:bgPr>
    </p:bg>
    <p:spTree>
      <p:nvGrpSpPr>
        <p:cNvPr id="1" name="">
          <a:extLst>
            <a:ext uri="{FF2B5EF4-FFF2-40B4-BE49-F238E27FC236}">
              <a16:creationId xmlns:a16="http://schemas.microsoft.com/office/drawing/2014/main" id="{ED342CFB-3417-8614-AA3F-557AE7AFB663}"/>
            </a:ext>
          </a:extLst>
        </p:cNvPr>
        <p:cNvGrpSpPr/>
        <p:nvPr/>
      </p:nvGrpSpPr>
      <p:grpSpPr>
        <a:xfrm>
          <a:off x="0" y="0"/>
          <a:ext cx="0" cy="0"/>
          <a:chOff x="0" y="0"/>
          <a:chExt cx="0" cy="0"/>
        </a:xfrm>
      </p:grpSpPr>
      <p:sp>
        <p:nvSpPr>
          <p:cNvPr id="25" name="Freeform 3">
            <a:extLst>
              <a:ext uri="{FF2B5EF4-FFF2-40B4-BE49-F238E27FC236}">
                <a16:creationId xmlns:a16="http://schemas.microsoft.com/office/drawing/2014/main" id="{AB7668E8-2C9F-A30C-C513-44670B807D92}"/>
              </a:ext>
            </a:extLst>
          </p:cNvPr>
          <p:cNvSpPr/>
          <p:nvPr/>
        </p:nvSpPr>
        <p:spPr>
          <a:xfrm>
            <a:off x="4583442" y="362650"/>
            <a:ext cx="9952658" cy="9990121"/>
          </a:xfrm>
          <a:custGeom>
            <a:avLst/>
            <a:gdLst/>
            <a:ahLst/>
            <a:cxnLst/>
            <a:rect l="l" t="t" r="r" b="b"/>
            <a:pathLst>
              <a:path w="9952658" h="9990121">
                <a:moveTo>
                  <a:pt x="0" y="0"/>
                </a:moveTo>
                <a:lnTo>
                  <a:pt x="9952658" y="0"/>
                </a:lnTo>
                <a:lnTo>
                  <a:pt x="9952658" y="9990121"/>
                </a:lnTo>
                <a:lnTo>
                  <a:pt x="0" y="9990121"/>
                </a:lnTo>
                <a:lnTo>
                  <a:pt x="0" y="0"/>
                </a:lnTo>
                <a:close/>
              </a:path>
            </a:pathLst>
          </a:custGeom>
          <a:blipFill>
            <a:blip r:embed="rId2"/>
            <a:stretch>
              <a:fillRect/>
            </a:stretch>
          </a:blipFill>
        </p:spPr>
      </p:sp>
      <p:sp>
        <p:nvSpPr>
          <p:cNvPr id="12" name="Rectangle: Rounded Corners 11">
            <a:extLst>
              <a:ext uri="{FF2B5EF4-FFF2-40B4-BE49-F238E27FC236}">
                <a16:creationId xmlns:a16="http://schemas.microsoft.com/office/drawing/2014/main" id="{43ADA129-2ECB-EF28-255D-3C86E4DFDF38}"/>
              </a:ext>
            </a:extLst>
          </p:cNvPr>
          <p:cNvSpPr/>
          <p:nvPr/>
        </p:nvSpPr>
        <p:spPr>
          <a:xfrm>
            <a:off x="817982" y="1587055"/>
            <a:ext cx="7768426" cy="38164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ZA">
              <a:solidFill>
                <a:schemeClr val="tx1"/>
              </a:solidFill>
            </a:endParaRPr>
          </a:p>
        </p:txBody>
      </p:sp>
      <p:sp>
        <p:nvSpPr>
          <p:cNvPr id="15" name="Freeform 15">
            <a:extLst>
              <a:ext uri="{FF2B5EF4-FFF2-40B4-BE49-F238E27FC236}">
                <a16:creationId xmlns:a16="http://schemas.microsoft.com/office/drawing/2014/main" id="{1C8A1271-1ECF-8263-9A36-E52F61B81B58}"/>
              </a:ext>
            </a:extLst>
          </p:cNvPr>
          <p:cNvSpPr/>
          <p:nvPr/>
        </p:nvSpPr>
        <p:spPr>
          <a:xfrm>
            <a:off x="6779114" y="1587055"/>
            <a:ext cx="1258726" cy="2004478"/>
          </a:xfrm>
          <a:custGeom>
            <a:avLst/>
            <a:gdLst/>
            <a:ahLst/>
            <a:cxnLst/>
            <a:rect l="l" t="t" r="r" b="b"/>
            <a:pathLst>
              <a:path w="1258726" h="2004478">
                <a:moveTo>
                  <a:pt x="0" y="0"/>
                </a:moveTo>
                <a:lnTo>
                  <a:pt x="1258727" y="0"/>
                </a:lnTo>
                <a:lnTo>
                  <a:pt x="1258727" y="2004478"/>
                </a:lnTo>
                <a:lnTo>
                  <a:pt x="0" y="2004478"/>
                </a:lnTo>
                <a:lnTo>
                  <a:pt x="0" y="0"/>
                </a:lnTo>
                <a:close/>
              </a:path>
            </a:pathLst>
          </a:custGeom>
          <a:blipFill>
            <a:blip r:embed="rId3"/>
            <a:stretch>
              <a:fillRect/>
            </a:stretch>
          </a:blipFill>
        </p:spPr>
      </p:sp>
      <p:sp>
        <p:nvSpPr>
          <p:cNvPr id="16" name="Freeform 16">
            <a:extLst>
              <a:ext uri="{FF2B5EF4-FFF2-40B4-BE49-F238E27FC236}">
                <a16:creationId xmlns:a16="http://schemas.microsoft.com/office/drawing/2014/main" id="{1E745516-8959-1FA6-B8B7-4FC6F771DC72}"/>
              </a:ext>
            </a:extLst>
          </p:cNvPr>
          <p:cNvSpPr/>
          <p:nvPr/>
        </p:nvSpPr>
        <p:spPr>
          <a:xfrm>
            <a:off x="15923945" y="4877739"/>
            <a:ext cx="1318346" cy="1656840"/>
          </a:xfrm>
          <a:custGeom>
            <a:avLst/>
            <a:gdLst/>
            <a:ahLst/>
            <a:cxnLst/>
            <a:rect l="l" t="t" r="r" b="b"/>
            <a:pathLst>
              <a:path w="1318346" h="1656840">
                <a:moveTo>
                  <a:pt x="0" y="0"/>
                </a:moveTo>
                <a:lnTo>
                  <a:pt x="1318346" y="0"/>
                </a:lnTo>
                <a:lnTo>
                  <a:pt x="1318346" y="1656840"/>
                </a:lnTo>
                <a:lnTo>
                  <a:pt x="0" y="1656840"/>
                </a:lnTo>
                <a:lnTo>
                  <a:pt x="0" y="0"/>
                </a:lnTo>
                <a:close/>
              </a:path>
            </a:pathLst>
          </a:custGeom>
          <a:blipFill>
            <a:blip r:embed="rId4"/>
            <a:stretch>
              <a:fillRect/>
            </a:stretch>
          </a:blipFill>
        </p:spPr>
      </p:sp>
      <p:sp>
        <p:nvSpPr>
          <p:cNvPr id="17" name="Freeform 17">
            <a:extLst>
              <a:ext uri="{FF2B5EF4-FFF2-40B4-BE49-F238E27FC236}">
                <a16:creationId xmlns:a16="http://schemas.microsoft.com/office/drawing/2014/main" id="{ED67B0EB-2CD4-6896-FB9F-D4BF14054598}"/>
              </a:ext>
            </a:extLst>
          </p:cNvPr>
          <p:cNvSpPr/>
          <p:nvPr/>
        </p:nvSpPr>
        <p:spPr>
          <a:xfrm>
            <a:off x="10591800" y="8058646"/>
            <a:ext cx="1456824" cy="1917845"/>
          </a:xfrm>
          <a:custGeom>
            <a:avLst/>
            <a:gdLst/>
            <a:ahLst/>
            <a:cxnLst/>
            <a:rect l="l" t="t" r="r" b="b"/>
            <a:pathLst>
              <a:path w="1456824" h="1917845">
                <a:moveTo>
                  <a:pt x="0" y="0"/>
                </a:moveTo>
                <a:lnTo>
                  <a:pt x="1456824" y="0"/>
                </a:lnTo>
                <a:lnTo>
                  <a:pt x="1456824" y="1917845"/>
                </a:lnTo>
                <a:lnTo>
                  <a:pt x="0" y="1917845"/>
                </a:lnTo>
                <a:lnTo>
                  <a:pt x="0" y="0"/>
                </a:lnTo>
                <a:close/>
              </a:path>
            </a:pathLst>
          </a:custGeom>
          <a:blipFill>
            <a:blip r:embed="rId5"/>
            <a:stretch>
              <a:fillRect/>
            </a:stretch>
          </a:blipFill>
        </p:spPr>
      </p:sp>
      <p:sp>
        <p:nvSpPr>
          <p:cNvPr id="18" name="TextBox 18">
            <a:extLst>
              <a:ext uri="{FF2B5EF4-FFF2-40B4-BE49-F238E27FC236}">
                <a16:creationId xmlns:a16="http://schemas.microsoft.com/office/drawing/2014/main" id="{367AFC13-BCBA-619A-A211-52E5BE825260}"/>
              </a:ext>
            </a:extLst>
          </p:cNvPr>
          <p:cNvSpPr txBox="1"/>
          <p:nvPr/>
        </p:nvSpPr>
        <p:spPr>
          <a:xfrm>
            <a:off x="2286000" y="340383"/>
            <a:ext cx="13637945" cy="1699183"/>
          </a:xfrm>
          <a:prstGeom prst="rect">
            <a:avLst/>
          </a:prstGeom>
        </p:spPr>
        <p:txBody>
          <a:bodyPr wrap="square" lIns="0" tIns="0" rIns="0" bIns="0" rtlCol="0" anchor="t">
            <a:spAutoFit/>
          </a:bodyPr>
          <a:lstStyle/>
          <a:p>
            <a:pPr algn="ctr">
              <a:lnSpc>
                <a:spcPts val="6240"/>
              </a:lnSpc>
            </a:pPr>
            <a:r>
              <a:rPr lang="en-US" sz="7200" b="0" i="0" u="none" strike="noStrike" baseline="0" dirty="0">
                <a:solidFill>
                  <a:schemeClr val="bg1"/>
                </a:solidFill>
                <a:latin typeface="+mj-lt"/>
              </a:rPr>
              <a:t>Rec</a:t>
            </a:r>
            <a:r>
              <a:rPr lang="en-US" sz="7200" dirty="0">
                <a:solidFill>
                  <a:schemeClr val="bg1"/>
                </a:solidFill>
                <a:latin typeface="+mj-lt"/>
              </a:rPr>
              <a:t>ommendations</a:t>
            </a:r>
            <a:r>
              <a:rPr lang="en-US" sz="5400" dirty="0">
                <a:solidFill>
                  <a:schemeClr val="bg1"/>
                </a:solidFill>
                <a:latin typeface="+mj-lt"/>
              </a:rPr>
              <a:t> </a:t>
            </a:r>
            <a:r>
              <a:rPr lang="en-US" sz="5400" b="0" i="0" u="none" strike="noStrike" baseline="0" dirty="0">
                <a:solidFill>
                  <a:schemeClr val="bg1"/>
                </a:solidFill>
                <a:latin typeface="+mj-lt"/>
              </a:rPr>
              <a:t> </a:t>
            </a:r>
          </a:p>
          <a:p>
            <a:pPr>
              <a:lnSpc>
                <a:spcPts val="6240"/>
              </a:lnSpc>
            </a:pPr>
            <a:endParaRPr lang="en-US" sz="8000" b="1" spc="-496" dirty="0">
              <a:solidFill>
                <a:schemeClr val="bg1"/>
              </a:solidFill>
              <a:latin typeface="Klein Bold"/>
              <a:ea typeface="Klein Bold"/>
              <a:cs typeface="Klein Bold"/>
              <a:sym typeface="Klein Bold"/>
            </a:endParaRPr>
          </a:p>
        </p:txBody>
      </p:sp>
      <p:sp>
        <p:nvSpPr>
          <p:cNvPr id="10" name="TextBox 9">
            <a:extLst>
              <a:ext uri="{FF2B5EF4-FFF2-40B4-BE49-F238E27FC236}">
                <a16:creationId xmlns:a16="http://schemas.microsoft.com/office/drawing/2014/main" id="{6A9C39EB-9288-3242-53F4-0D47FA5CB895}"/>
              </a:ext>
            </a:extLst>
          </p:cNvPr>
          <p:cNvSpPr txBox="1"/>
          <p:nvPr/>
        </p:nvSpPr>
        <p:spPr>
          <a:xfrm>
            <a:off x="955839" y="1696402"/>
            <a:ext cx="7896513" cy="344709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dirty="0">
                <a:ln>
                  <a:noFill/>
                </a:ln>
                <a:effectLst/>
                <a:latin typeface="+mj-lt"/>
              </a:rPr>
              <a:t>Compare prices with industry benchmarks and adjust accordingly.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4000" b="1" i="0" u="none" strike="noStrike" cap="none" normalizeH="0" baseline="0" dirty="0">
                <a:ln>
                  <a:noFill/>
                </a:ln>
                <a:effectLst/>
                <a:latin typeface="+mj-lt"/>
              </a:rPr>
              <a:t>Bulk Purchase Discounts: Encourage higher quantity purchases by offering tiered pricing</a:t>
            </a:r>
          </a:p>
          <a:p>
            <a:pPr marL="0" marR="0" lvl="0" indent="0" algn="l" defTabSz="914400" rtl="0" eaLnBrk="0" fontAlgn="base" latinLnBrk="0" hangingPunct="0">
              <a:lnSpc>
                <a:spcPct val="100000"/>
              </a:lnSpc>
              <a:spcBef>
                <a:spcPct val="0"/>
              </a:spcBef>
              <a:spcAft>
                <a:spcPct val="0"/>
              </a:spcAft>
              <a:buClrTx/>
              <a:buSzTx/>
              <a:buFontTx/>
              <a:buChar char="•"/>
              <a:tabLst/>
            </a:pPr>
            <a:endParaRPr lang="en-ZA" dirty="0"/>
          </a:p>
        </p:txBody>
      </p:sp>
      <p:sp>
        <p:nvSpPr>
          <p:cNvPr id="23" name="Rectangle: Rounded Corners 22">
            <a:extLst>
              <a:ext uri="{FF2B5EF4-FFF2-40B4-BE49-F238E27FC236}">
                <a16:creationId xmlns:a16="http://schemas.microsoft.com/office/drawing/2014/main" id="{F19B408C-9F7A-71B6-1CDB-44FF68587191}"/>
              </a:ext>
            </a:extLst>
          </p:cNvPr>
          <p:cNvSpPr/>
          <p:nvPr/>
        </p:nvSpPr>
        <p:spPr>
          <a:xfrm>
            <a:off x="8353156" y="5796418"/>
            <a:ext cx="9648750" cy="381642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ZA">
              <a:solidFill>
                <a:schemeClr val="tx1"/>
              </a:solidFill>
            </a:endParaRPr>
          </a:p>
        </p:txBody>
      </p:sp>
      <p:sp>
        <p:nvSpPr>
          <p:cNvPr id="24" name="TextBox 23">
            <a:extLst>
              <a:ext uri="{FF2B5EF4-FFF2-40B4-BE49-F238E27FC236}">
                <a16:creationId xmlns:a16="http://schemas.microsoft.com/office/drawing/2014/main" id="{57A58445-C3B0-0F14-7131-1E923B5784A2}"/>
              </a:ext>
            </a:extLst>
          </p:cNvPr>
          <p:cNvSpPr txBox="1"/>
          <p:nvPr/>
        </p:nvSpPr>
        <p:spPr>
          <a:xfrm>
            <a:off x="8671622" y="6170264"/>
            <a:ext cx="9011818" cy="3416320"/>
          </a:xfrm>
          <a:prstGeom prst="rect">
            <a:avLst/>
          </a:prstGeom>
          <a:noFill/>
        </p:spPr>
        <p:txBody>
          <a:bodyPr wrap="square" rtlCol="0">
            <a:spAutoFit/>
          </a:bodyPr>
          <a:lstStyle/>
          <a:p>
            <a:pPr marL="285750" indent="-285750">
              <a:buFont typeface="Wingdings" panose="05000000000000000000" pitchFamily="2" charset="2"/>
              <a:buChar char="Ø"/>
            </a:pPr>
            <a:r>
              <a:rPr lang="en-US" sz="3600" b="1" dirty="0"/>
              <a:t>Offer limited-time discounts to create urgency and attract more buyers.</a:t>
            </a:r>
          </a:p>
          <a:p>
            <a:pPr marL="285750" indent="-285750">
              <a:buFont typeface="Wingdings" panose="05000000000000000000" pitchFamily="2" charset="2"/>
              <a:buChar char="Ø"/>
            </a:pPr>
            <a:r>
              <a:rPr lang="en-US" sz="3600" b="1" dirty="0"/>
              <a:t>Pair slow-moving products with best-sellers to increase their visibility.</a:t>
            </a:r>
          </a:p>
          <a:p>
            <a:pPr marL="285750" indent="-285750">
              <a:buFont typeface="Wingdings" panose="05000000000000000000" pitchFamily="2" charset="2"/>
              <a:buChar char="Ø"/>
            </a:pPr>
            <a:r>
              <a:rPr lang="en-US" sz="3600" b="1" dirty="0"/>
              <a:t>Provide special incentives for customers purchasing underperforming items.</a:t>
            </a:r>
            <a:endParaRPr lang="en-ZA" sz="3600" b="1" dirty="0"/>
          </a:p>
        </p:txBody>
      </p:sp>
      <p:grpSp>
        <p:nvGrpSpPr>
          <p:cNvPr id="27" name="Group 9">
            <a:extLst>
              <a:ext uri="{FF2B5EF4-FFF2-40B4-BE49-F238E27FC236}">
                <a16:creationId xmlns:a16="http://schemas.microsoft.com/office/drawing/2014/main" id="{98E60CFE-CC67-24FD-0088-501B524F80D5}"/>
              </a:ext>
            </a:extLst>
          </p:cNvPr>
          <p:cNvGrpSpPr/>
          <p:nvPr/>
        </p:nvGrpSpPr>
        <p:grpSpPr>
          <a:xfrm>
            <a:off x="1529631" y="5924117"/>
            <a:ext cx="4876800" cy="3816429"/>
            <a:chOff x="0" y="0"/>
            <a:chExt cx="714971" cy="712317"/>
          </a:xfrm>
        </p:grpSpPr>
        <p:sp>
          <p:nvSpPr>
            <p:cNvPr id="28" name="Freeform 10">
              <a:extLst>
                <a:ext uri="{FF2B5EF4-FFF2-40B4-BE49-F238E27FC236}">
                  <a16:creationId xmlns:a16="http://schemas.microsoft.com/office/drawing/2014/main" id="{E53A56D7-7F95-B307-1F54-5ECB81CDB9E0}"/>
                </a:ext>
              </a:extLst>
            </p:cNvPr>
            <p:cNvSpPr/>
            <p:nvPr/>
          </p:nvSpPr>
          <p:spPr>
            <a:xfrm>
              <a:off x="0" y="0"/>
              <a:ext cx="714971" cy="712317"/>
            </a:xfrm>
            <a:custGeom>
              <a:avLst/>
              <a:gdLst/>
              <a:ahLst/>
              <a:cxnLst/>
              <a:rect l="l" t="t" r="r" b="b"/>
              <a:pathLst>
                <a:path w="714971" h="712317">
                  <a:moveTo>
                    <a:pt x="60418" y="0"/>
                  </a:moveTo>
                  <a:lnTo>
                    <a:pt x="654554" y="0"/>
                  </a:lnTo>
                  <a:cubicBezTo>
                    <a:pt x="687921" y="0"/>
                    <a:pt x="714971" y="27050"/>
                    <a:pt x="714971" y="60418"/>
                  </a:cubicBezTo>
                  <a:lnTo>
                    <a:pt x="714971" y="651899"/>
                  </a:lnTo>
                  <a:cubicBezTo>
                    <a:pt x="714971" y="685267"/>
                    <a:pt x="687921" y="712317"/>
                    <a:pt x="654554" y="712317"/>
                  </a:cubicBezTo>
                  <a:lnTo>
                    <a:pt x="60418" y="712317"/>
                  </a:lnTo>
                  <a:cubicBezTo>
                    <a:pt x="27050" y="712317"/>
                    <a:pt x="0" y="685267"/>
                    <a:pt x="0" y="651899"/>
                  </a:cubicBezTo>
                  <a:lnTo>
                    <a:pt x="0" y="60418"/>
                  </a:lnTo>
                  <a:cubicBezTo>
                    <a:pt x="0" y="27050"/>
                    <a:pt x="27050" y="0"/>
                    <a:pt x="60418" y="0"/>
                  </a:cubicBezTo>
                  <a:close/>
                </a:path>
              </a:pathLst>
            </a:custGeom>
            <a:blipFill>
              <a:blip r:embed="rId6"/>
              <a:stretch>
                <a:fillRect t="-25326" b="-25326"/>
              </a:stretch>
            </a:blipFill>
          </p:spPr>
        </p:sp>
      </p:grpSp>
      <p:sp>
        <p:nvSpPr>
          <p:cNvPr id="29" name="Freeform 4">
            <a:extLst>
              <a:ext uri="{FF2B5EF4-FFF2-40B4-BE49-F238E27FC236}">
                <a16:creationId xmlns:a16="http://schemas.microsoft.com/office/drawing/2014/main" id="{BC0552D8-17F5-5EA1-DFE5-EDBE0E8A3471}"/>
              </a:ext>
            </a:extLst>
          </p:cNvPr>
          <p:cNvSpPr/>
          <p:nvPr/>
        </p:nvSpPr>
        <p:spPr>
          <a:xfrm>
            <a:off x="12048624" y="952499"/>
            <a:ext cx="5421394" cy="4886983"/>
          </a:xfrm>
          <a:custGeom>
            <a:avLst/>
            <a:gdLst/>
            <a:ahLst/>
            <a:cxnLst/>
            <a:rect l="l" t="t" r="r" b="b"/>
            <a:pathLst>
              <a:path w="10434363" h="9351798">
                <a:moveTo>
                  <a:pt x="0" y="0"/>
                </a:moveTo>
                <a:lnTo>
                  <a:pt x="10434364" y="0"/>
                </a:lnTo>
                <a:lnTo>
                  <a:pt x="10434364" y="9351798"/>
                </a:lnTo>
                <a:lnTo>
                  <a:pt x="0" y="9351798"/>
                </a:lnTo>
                <a:lnTo>
                  <a:pt x="0" y="0"/>
                </a:lnTo>
                <a:close/>
              </a:path>
            </a:pathLst>
          </a:custGeom>
          <a:blipFill>
            <a:blip r:embed="rId7"/>
            <a:stretch>
              <a:fillRect/>
            </a:stretch>
          </a:blipFill>
        </p:spPr>
      </p:sp>
    </p:spTree>
    <p:extLst>
      <p:ext uri="{BB962C8B-B14F-4D97-AF65-F5344CB8AC3E}">
        <p14:creationId xmlns:p14="http://schemas.microsoft.com/office/powerpoint/2010/main" val="27179222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231</Words>
  <Application>Microsoft Office PowerPoint</Application>
  <PresentationFormat>Custom</PresentationFormat>
  <Paragraphs>31</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Aptos</vt:lpstr>
      <vt:lpstr>Wingdings</vt:lpstr>
      <vt:lpstr>Arial</vt:lpstr>
      <vt:lpstr>Klein</vt:lpstr>
      <vt:lpstr>Klein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and White Creative Coffee Presentation</dc:title>
  <dc:creator>USER</dc:creator>
  <cp:lastModifiedBy>rio vhuchilo</cp:lastModifiedBy>
  <cp:revision>2</cp:revision>
  <dcterms:created xsi:type="dcterms:W3CDTF">2006-08-16T00:00:00Z</dcterms:created>
  <dcterms:modified xsi:type="dcterms:W3CDTF">2025-05-17T20:43:28Z</dcterms:modified>
  <dc:identifier>DAGnuZmadV0</dc:identifier>
</cp:coreProperties>
</file>